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3" r:id="rId4"/>
    <p:sldId id="258" r:id="rId5"/>
    <p:sldId id="262" r:id="rId6"/>
    <p:sldId id="260" r:id="rId7"/>
    <p:sldId id="263" r:id="rId8"/>
    <p:sldId id="261" r:id="rId9"/>
    <p:sldId id="270" r:id="rId10"/>
    <p:sldId id="271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4" r:id="rId20"/>
    <p:sldId id="285" r:id="rId21"/>
    <p:sldId id="286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5" autoAdjust="0"/>
    <p:restoredTop sz="94673" autoAdjust="0"/>
  </p:normalViewPr>
  <p:slideViewPr>
    <p:cSldViewPr>
      <p:cViewPr>
        <p:scale>
          <a:sx n="80" d="100"/>
          <a:sy n="80" d="100"/>
        </p:scale>
        <p:origin x="-14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39334-5E81-4A34-B0D7-528431A8C9E7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D48CC-9F76-4F87-B57B-9FDB396F0F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35716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Цифровая схемотехника</a:t>
            </a:r>
            <a:endParaRPr lang="ru-RU" sz="3200" b="1" dirty="0"/>
          </a:p>
        </p:txBody>
      </p:sp>
      <p:pic>
        <p:nvPicPr>
          <p:cNvPr id="1026" name="Picture 2" descr="https://www.ntc-raduga.ru/images/sche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3116"/>
            <a:ext cx="5581650" cy="4010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71736" y="1000108"/>
            <a:ext cx="3627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 5. Триггеры (продолжение)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14290"/>
            <a:ext cx="84296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Продолжаем изучать триггеры. И в этой лекции мы рассмотрим триггеры по функциональным классификациям и как из одного в другой могут преобразоваться триггеры. Также рассмотрим динамические триггеры и др.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Итак, вспомним прошлую лекцию. Изобразим еще раз </a:t>
            </a:r>
            <a:r>
              <a:rPr lang="ru-RU" b="1" dirty="0" smtClean="0"/>
              <a:t>функциональную классификацию триггеров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42976" y="2071678"/>
            <a:ext cx="653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триггеры (по функциональному назначению)</a:t>
            </a:r>
            <a:r>
              <a:rPr lang="ru-RU" dirty="0" smtClean="0"/>
              <a:t>: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500034" y="2916792"/>
            <a:ext cx="7395136" cy="1096983"/>
            <a:chOff x="500034" y="2916792"/>
            <a:chExt cx="7395136" cy="1096983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857224" y="2916792"/>
              <a:ext cx="6429420" cy="512208"/>
              <a:chOff x="857224" y="1142984"/>
              <a:chExt cx="6429420" cy="51220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857224" y="1285860"/>
                <a:ext cx="4124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RS</a:t>
                </a:r>
                <a:endParaRPr lang="ru-RU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285852" y="1285860"/>
                <a:ext cx="378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JK</a:t>
                </a:r>
                <a:endParaRPr lang="ru-RU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887212" y="1285860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ru-RU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01401" y="1285860"/>
                <a:ext cx="4560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DV</a:t>
                </a:r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917802" y="1285860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</a:t>
                </a:r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286422" y="1285860"/>
                <a:ext cx="4283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TV</a:t>
                </a:r>
                <a:endParaRPr lang="ru-RU" dirty="0"/>
              </a:p>
            </p:txBody>
          </p: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1000100" y="1142984"/>
                <a:ext cx="6286544" cy="121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/>
              <p:cNvCxnSpPr/>
              <p:nvPr/>
            </p:nvCxnSpPr>
            <p:spPr>
              <a:xfrm rot="5400000">
                <a:off x="897773" y="1245311"/>
                <a:ext cx="214314" cy="96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 стрелкой 16"/>
              <p:cNvCxnSpPr/>
              <p:nvPr/>
            </p:nvCxnSpPr>
            <p:spPr>
              <a:xfrm rot="5400000">
                <a:off x="1397839" y="1245311"/>
                <a:ext cx="214314" cy="96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/>
              <p:nvPr/>
            </p:nvCxnSpPr>
            <p:spPr>
              <a:xfrm rot="5400000">
                <a:off x="1897905" y="1245311"/>
                <a:ext cx="214314" cy="96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 стрелкой 19"/>
              <p:cNvCxnSpPr/>
              <p:nvPr/>
            </p:nvCxnSpPr>
            <p:spPr>
              <a:xfrm rot="5400000">
                <a:off x="2469409" y="1245311"/>
                <a:ext cx="214314" cy="96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 стрелкой 20"/>
              <p:cNvCxnSpPr/>
              <p:nvPr/>
            </p:nvCxnSpPr>
            <p:spPr>
              <a:xfrm rot="5400000">
                <a:off x="2898037" y="1245311"/>
                <a:ext cx="214314" cy="96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>
              <a:xfrm rot="5400000">
                <a:off x="3388443" y="1245311"/>
                <a:ext cx="214314" cy="96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500034" y="3429000"/>
              <a:ext cx="37342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dirty="0" smtClean="0"/>
                <a:t>(стандартные типы триггеров, наиболее </a:t>
              </a:r>
            </a:p>
            <a:p>
              <a:pPr algn="ctr"/>
              <a:r>
                <a:rPr lang="ru-RU" sz="1600" dirty="0" smtClean="0"/>
                <a:t>часто используемые)</a:t>
              </a:r>
              <a:endParaRPr lang="ru-RU" dirty="0"/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 rot="5400000">
              <a:off x="5326929" y="303126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 rot="5400000">
              <a:off x="6031649" y="303126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 rot="5400000">
              <a:off x="6531715" y="303126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 rot="5400000">
              <a:off x="7174657" y="303126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214942" y="3143248"/>
              <a:ext cx="452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RD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29322" y="3143248"/>
              <a:ext cx="419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RT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429388" y="3143248"/>
              <a:ext cx="523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RST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00892" y="3143248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JKV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14876" y="3429000"/>
              <a:ext cx="31802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smtClean="0"/>
                <a:t>(другие разновидности триггеров)</a:t>
              </a:r>
              <a:endParaRPr lang="ru-RU" sz="1600" dirty="0"/>
            </a:p>
          </p:txBody>
        </p:sp>
      </p:grpSp>
      <p:sp>
        <p:nvSpPr>
          <p:cNvPr id="38" name="Стрелка вниз 37"/>
          <p:cNvSpPr/>
          <p:nvPr/>
        </p:nvSpPr>
        <p:spPr>
          <a:xfrm>
            <a:off x="4214810" y="2357430"/>
            <a:ext cx="14287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500034" y="4143380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RS</a:t>
            </a:r>
            <a:r>
              <a:rPr lang="ru-RU" dirty="0" smtClean="0"/>
              <a:t> - триггер мы достаточно подробно рассматривали в прошлой лекции. Сейчас будем рассматривать </a:t>
            </a:r>
            <a:r>
              <a:rPr lang="en-GB" dirty="0" smtClean="0"/>
              <a:t>JK</a:t>
            </a:r>
            <a:r>
              <a:rPr lang="ru-RU" dirty="0" smtClean="0"/>
              <a:t> – триггер.</a:t>
            </a:r>
            <a:endParaRPr lang="ru-RU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85721" y="357166"/>
            <a:ext cx="8429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/>
              <a:t>JK</a:t>
            </a:r>
            <a:r>
              <a:rPr lang="ru-RU" b="1" dirty="0" smtClean="0"/>
              <a:t> – триггер </a:t>
            </a:r>
            <a:r>
              <a:rPr lang="ru-RU" dirty="0" smtClean="0"/>
              <a:t>– это триггер, по функциональному назначению такой же, как и </a:t>
            </a:r>
            <a:r>
              <a:rPr lang="en-GB" dirty="0" smtClean="0"/>
              <a:t>RS</a:t>
            </a:r>
            <a:r>
              <a:rPr lang="ru-RU" dirty="0" smtClean="0"/>
              <a:t> – триггер, за исключением одного…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Изобразим ТИ </a:t>
            </a:r>
            <a:r>
              <a:rPr lang="en-GB" dirty="0" smtClean="0"/>
              <a:t>JK-</a:t>
            </a:r>
            <a:r>
              <a:rPr lang="ru-RU" dirty="0" smtClean="0"/>
              <a:t>триггера</a:t>
            </a:r>
            <a:endParaRPr lang="ru-RU" dirty="0"/>
          </a:p>
        </p:txBody>
      </p:sp>
      <p:graphicFrame>
        <p:nvGraphicFramePr>
          <p:cNvPr id="43" name="Таблица 42"/>
          <p:cNvGraphicFramePr>
            <a:graphicFrameLocks noGrp="1"/>
          </p:cNvGraphicFramePr>
          <p:nvPr/>
        </p:nvGraphicFramePr>
        <p:xfrm>
          <a:off x="536690" y="1713694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J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4" name="Прямая соединительная линия 43"/>
          <p:cNvCxnSpPr/>
          <p:nvPr/>
        </p:nvCxnSpPr>
        <p:spPr>
          <a:xfrm rot="5400000">
            <a:off x="71549" y="3392487"/>
            <a:ext cx="36433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93814" y="3571082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93814" y="2855114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65252" y="4285462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322640" y="2142322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322640" y="2928140"/>
            <a:ext cx="857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сброса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22640" y="3629249"/>
            <a:ext cx="1062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установки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79764" y="4428338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инверсии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14745" y="1071546"/>
            <a:ext cx="4786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Q(t) – </a:t>
            </a:r>
            <a:r>
              <a:rPr lang="ru-RU" dirty="0" smtClean="0"/>
              <a:t>текущее состояние триггера сейчас</a:t>
            </a:r>
          </a:p>
          <a:p>
            <a:pPr algn="just"/>
            <a:r>
              <a:rPr lang="en-GB" dirty="0" smtClean="0"/>
              <a:t>Q(t+1) – </a:t>
            </a:r>
            <a:r>
              <a:rPr lang="ru-RU" dirty="0" smtClean="0"/>
              <a:t>новое состояние в которое </a:t>
            </a:r>
            <a:r>
              <a:rPr lang="en-US" dirty="0" smtClean="0"/>
              <a:t>    		</a:t>
            </a:r>
            <a:r>
              <a:rPr lang="ru-RU" dirty="0" smtClean="0"/>
              <a:t>переключается триггер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3786182" y="2071678"/>
            <a:ext cx="3296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JK</a:t>
            </a:r>
            <a:r>
              <a:rPr lang="ru-RU" dirty="0" smtClean="0"/>
              <a:t>-триггер: </a:t>
            </a:r>
            <a:r>
              <a:rPr lang="en-GB" dirty="0" smtClean="0"/>
              <a:t>J – </a:t>
            </a:r>
            <a:r>
              <a:rPr lang="ru-RU" dirty="0" smtClean="0"/>
              <a:t>аналог сигнала </a:t>
            </a:r>
            <a:r>
              <a:rPr lang="en-GB" dirty="0" smtClean="0"/>
              <a:t>S</a:t>
            </a:r>
          </a:p>
          <a:p>
            <a:r>
              <a:rPr lang="en-GB" dirty="0" smtClean="0"/>
              <a:t>                     K – </a:t>
            </a:r>
            <a:r>
              <a:rPr lang="ru-RU" dirty="0" smtClean="0"/>
              <a:t>аналог сигнала </a:t>
            </a:r>
            <a:r>
              <a:rPr lang="en-GB" dirty="0" smtClean="0"/>
              <a:t>R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7143768" y="2214554"/>
            <a:ext cx="150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 </a:t>
            </a:r>
            <a:r>
              <a:rPr lang="en-GB" dirty="0" smtClean="0"/>
              <a:t>RS-</a:t>
            </a:r>
            <a:r>
              <a:rPr lang="ru-RU" dirty="0" smtClean="0"/>
              <a:t>триггере</a:t>
            </a:r>
            <a:endParaRPr lang="ru-RU" dirty="0"/>
          </a:p>
        </p:txBody>
      </p:sp>
      <p:sp>
        <p:nvSpPr>
          <p:cNvPr id="55" name="Правая фигурная скобка 54"/>
          <p:cNvSpPr/>
          <p:nvPr/>
        </p:nvSpPr>
        <p:spPr>
          <a:xfrm>
            <a:off x="7000892" y="2071678"/>
            <a:ext cx="45719" cy="6429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3857620" y="2786058"/>
            <a:ext cx="5295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Сигнал </a:t>
            </a:r>
            <a:r>
              <a:rPr lang="en-GB" dirty="0" smtClean="0"/>
              <a:t>J</a:t>
            </a:r>
            <a:r>
              <a:rPr lang="ru-RU" dirty="0" smtClean="0"/>
              <a:t> от англ. </a:t>
            </a:r>
            <a:r>
              <a:rPr lang="en-GB" dirty="0" smtClean="0"/>
              <a:t>Jump - </a:t>
            </a:r>
            <a:r>
              <a:rPr lang="en-US" dirty="0" smtClean="0"/>
              <a:t> </a:t>
            </a:r>
            <a:r>
              <a:rPr lang="ru-RU" dirty="0" smtClean="0"/>
              <a:t>прыгать (прыгнуть в «1»), а </a:t>
            </a:r>
          </a:p>
          <a:p>
            <a:r>
              <a:rPr lang="ru-RU" dirty="0" smtClean="0"/>
              <a:t> К – </a:t>
            </a:r>
            <a:r>
              <a:rPr lang="en-GB" dirty="0" smtClean="0"/>
              <a:t>kill – </a:t>
            </a:r>
            <a:r>
              <a:rPr lang="ru-RU" dirty="0" smtClean="0"/>
              <a:t>убить (перейти в «0»).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4000496" y="3500438"/>
            <a:ext cx="4929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Режим хранения: </a:t>
            </a:r>
            <a:r>
              <a:rPr lang="ru-RU" dirty="0" smtClean="0"/>
              <a:t>- при данном режиме триггер хранит свое состояние. Если </a:t>
            </a:r>
            <a:r>
              <a:rPr lang="ru-RU" dirty="0" err="1" smtClean="0"/>
              <a:t>тр-р</a:t>
            </a:r>
            <a:r>
              <a:rPr lang="ru-RU" dirty="0" smtClean="0"/>
              <a:t> был в «0», он и останется в «0». Если </a:t>
            </a:r>
            <a:r>
              <a:rPr lang="ru-RU" dirty="0" err="1" smtClean="0"/>
              <a:t>тр-р</a:t>
            </a:r>
            <a:r>
              <a:rPr lang="ru-RU" dirty="0" smtClean="0"/>
              <a:t> был в «1», он останется в «1». </a:t>
            </a:r>
          </a:p>
          <a:p>
            <a:pPr algn="just"/>
            <a:r>
              <a:rPr lang="ru-RU" dirty="0" smtClean="0"/>
              <a:t>Т.е. </a:t>
            </a:r>
            <a:r>
              <a:rPr lang="en-GB" dirty="0" smtClean="0"/>
              <a:t>Q(t)=</a:t>
            </a:r>
            <a:r>
              <a:rPr lang="ru-RU" dirty="0" smtClean="0"/>
              <a:t>«</a:t>
            </a:r>
            <a:r>
              <a:rPr lang="en-GB" dirty="0" smtClean="0"/>
              <a:t>0</a:t>
            </a:r>
            <a:r>
              <a:rPr lang="ru-RU" dirty="0" smtClean="0"/>
              <a:t>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«0»</a:t>
            </a:r>
          </a:p>
          <a:p>
            <a:pPr algn="just"/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357686" y="4929198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«1»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«1»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500034" y="5429264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Режим сброса</a:t>
            </a:r>
            <a:r>
              <a:rPr lang="ru-RU" dirty="0" smtClean="0"/>
              <a:t>: Если триггер был «0», он будет сброшен в «0».</a:t>
            </a:r>
          </a:p>
          <a:p>
            <a:pPr algn="just"/>
            <a:r>
              <a:rPr lang="ru-RU" dirty="0" smtClean="0"/>
              <a:t>                             Если триггер был «1», он будет сброшен в «0».</a:t>
            </a:r>
          </a:p>
          <a:p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571472" y="6143644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«0»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3428992" y="6143644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«1»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«0»</a:t>
            </a:r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285720" y="214290"/>
            <a:ext cx="7269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Режим установки: </a:t>
            </a:r>
            <a:r>
              <a:rPr lang="ru-RU" dirty="0" smtClean="0"/>
              <a:t>Если триггер был в «0», то он будет установлен в «1».</a:t>
            </a:r>
          </a:p>
          <a:p>
            <a:r>
              <a:rPr lang="ru-RU" dirty="0" smtClean="0"/>
              <a:t>                                   Если триггер был в «1», то он так и останется в «1»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57158" y="1000108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«0»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«1»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3286116" y="1000108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«1»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«1»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428596" y="1496785"/>
            <a:ext cx="6389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Режим инверсии: </a:t>
            </a:r>
            <a:r>
              <a:rPr lang="ru-RU" dirty="0" smtClean="0"/>
              <a:t>Если триггер был в «0», то он станет «1».</a:t>
            </a:r>
          </a:p>
          <a:p>
            <a:r>
              <a:rPr lang="ru-RU" dirty="0" smtClean="0"/>
              <a:t>                                  Если триггер был в «1», он установится в «0»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500034" y="2357430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«0»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«1»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3500430" y="2357430"/>
            <a:ext cx="2417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Q(t)=</a:t>
            </a:r>
            <a:r>
              <a:rPr lang="ru-RU" dirty="0" smtClean="0"/>
              <a:t>«1» </a:t>
            </a:r>
            <a:r>
              <a:rPr lang="en-GB" dirty="0" smtClean="0"/>
              <a:t>→</a:t>
            </a:r>
            <a:r>
              <a:rPr lang="ru-RU" dirty="0" smtClean="0"/>
              <a:t> </a:t>
            </a:r>
            <a:r>
              <a:rPr lang="en-GB" dirty="0" smtClean="0"/>
              <a:t>Q(t+1)=</a:t>
            </a:r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57158" y="3000372"/>
            <a:ext cx="6130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JK -</a:t>
            </a:r>
            <a:r>
              <a:rPr lang="ru-RU" dirty="0" smtClean="0"/>
              <a:t> триггеры на схемах изображаются следующим образом:</a:t>
            </a:r>
            <a:endParaRPr lang="ru-RU" dirty="0"/>
          </a:p>
        </p:txBody>
      </p:sp>
      <p:grpSp>
        <p:nvGrpSpPr>
          <p:cNvPr id="57" name="Группа 56"/>
          <p:cNvGrpSpPr/>
          <p:nvPr/>
        </p:nvGrpSpPr>
        <p:grpSpPr>
          <a:xfrm>
            <a:off x="642910" y="3500438"/>
            <a:ext cx="1643074" cy="1298026"/>
            <a:chOff x="2571736" y="2357430"/>
            <a:chExt cx="1643074" cy="1298026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2928926" y="2357430"/>
              <a:ext cx="928694" cy="12858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928926" y="2357430"/>
              <a:ext cx="258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J</a:t>
              </a:r>
              <a:endParaRPr lang="ru-RU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928926" y="3286124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K</a:t>
              </a:r>
              <a:endParaRPr lang="ru-RU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500430" y="23574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69" name="Прямая соединительная линия 68"/>
            <p:cNvCxnSpPr/>
            <p:nvPr/>
          </p:nvCxnSpPr>
          <p:spPr>
            <a:xfrm rot="5400000">
              <a:off x="2643968" y="2999578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3857620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2571736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2571736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3286116" y="2786058"/>
              <a:ext cx="412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TT</a:t>
              </a:r>
              <a:endParaRPr lang="ru-RU" dirty="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2928926" y="3357562"/>
            <a:ext cx="6012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Бук</a:t>
            </a:r>
            <a:r>
              <a:rPr lang="ru-RU" dirty="0" smtClean="0"/>
              <a:t>в</a:t>
            </a:r>
            <a:r>
              <a:rPr lang="kk-KZ" dirty="0" smtClean="0"/>
              <a:t>а </a:t>
            </a:r>
            <a:r>
              <a:rPr lang="ru-RU" dirty="0" smtClean="0"/>
              <a:t>«ТТ» означает, что это триггер двухступенчатого типа</a:t>
            </a:r>
            <a:endParaRPr lang="ru-RU" dirty="0"/>
          </a:p>
        </p:txBody>
      </p:sp>
      <p:sp>
        <p:nvSpPr>
          <p:cNvPr id="92" name="TextBox 91"/>
          <p:cNvSpPr txBox="1"/>
          <p:nvPr/>
        </p:nvSpPr>
        <p:spPr>
          <a:xfrm>
            <a:off x="1000100" y="392906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ru-RU" dirty="0"/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642910" y="4141792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3000365" y="3786190"/>
            <a:ext cx="571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 – тактовый сигнал, подается непосредственно в виде </a:t>
            </a:r>
            <a:r>
              <a:rPr lang="ru-RU" dirty="0" err="1" smtClean="0"/>
              <a:t>миандры</a:t>
            </a:r>
            <a:r>
              <a:rPr lang="ru-RU" dirty="0" smtClean="0"/>
              <a:t> (последовательности «0» и «1» равной длительности)</a:t>
            </a:r>
            <a:endParaRPr lang="ru-RU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/>
          <p:nvPr/>
        </p:nvSpPr>
        <p:spPr>
          <a:xfrm>
            <a:off x="2571736" y="214290"/>
            <a:ext cx="3689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Временная диаграмма </a:t>
            </a:r>
            <a:r>
              <a:rPr lang="en-GB" b="1" dirty="0" smtClean="0"/>
              <a:t>JK</a:t>
            </a:r>
            <a:r>
              <a:rPr lang="ru-RU" b="1" dirty="0" smtClean="0"/>
              <a:t>-триггера</a:t>
            </a:r>
            <a:endParaRPr lang="ru-RU" b="1" dirty="0"/>
          </a:p>
        </p:txBody>
      </p:sp>
      <p:sp>
        <p:nvSpPr>
          <p:cNvPr id="136" name="TextBox 135"/>
          <p:cNvSpPr txBox="1"/>
          <p:nvPr/>
        </p:nvSpPr>
        <p:spPr>
          <a:xfrm>
            <a:off x="571472" y="1071546"/>
            <a:ext cx="80724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Сигналы </a:t>
            </a:r>
            <a:r>
              <a:rPr lang="en-GB" dirty="0" smtClean="0"/>
              <a:t>JK</a:t>
            </a:r>
            <a:r>
              <a:rPr lang="ru-RU" dirty="0" smtClean="0"/>
              <a:t> – синхронны (как и все сигналы у остальных триггеров), это значит, что эти сигналы мы должны подавать вначале активного уровня (для двухтактных триггеров).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Активный уровень </a:t>
            </a:r>
            <a:r>
              <a:rPr lang="ru-RU" dirty="0" smtClean="0"/>
              <a:t>у триггеров – это уровень, вначале которого триггер меняет свое состояние (если он должен его сменить) и будет держать на протяжении всего такта.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Такт </a:t>
            </a:r>
            <a:r>
              <a:rPr lang="ru-RU" dirty="0" smtClean="0"/>
              <a:t>– период тактового синхросигнала (начинается с «1» и заканчивается «0»).</a:t>
            </a:r>
          </a:p>
          <a:p>
            <a:pPr algn="just"/>
            <a:endParaRPr lang="ru-RU" dirty="0"/>
          </a:p>
        </p:txBody>
      </p:sp>
      <p:sp>
        <p:nvSpPr>
          <p:cNvPr id="196" name="TextBox 195"/>
          <p:cNvSpPr txBox="1"/>
          <p:nvPr/>
        </p:nvSpPr>
        <p:spPr>
          <a:xfrm>
            <a:off x="428596" y="3786190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У динамических триггеров активный уровень всегда равен «1».  </a:t>
            </a:r>
          </a:p>
          <a:p>
            <a:pPr algn="just"/>
            <a:r>
              <a:rPr lang="ru-RU" dirty="0" smtClean="0"/>
              <a:t>Поэтому, мы подаем сигналы </a:t>
            </a:r>
            <a:r>
              <a:rPr lang="en-GB" dirty="0" smtClean="0"/>
              <a:t>JK</a:t>
            </a:r>
            <a:r>
              <a:rPr lang="ru-RU" dirty="0" smtClean="0"/>
              <a:t> вначале этого уровня.</a:t>
            </a:r>
            <a:endParaRPr lang="ru-RU" dirty="0"/>
          </a:p>
        </p:txBody>
      </p:sp>
      <p:sp>
        <p:nvSpPr>
          <p:cNvPr id="197" name="TextBox 196"/>
          <p:cNvSpPr txBox="1"/>
          <p:nvPr/>
        </p:nvSpPr>
        <p:spPr>
          <a:xfrm>
            <a:off x="642910" y="571480"/>
            <a:ext cx="8045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Прежде чем перейти к временной диаграмме, дадим следующие определения:</a:t>
            </a:r>
            <a:endParaRPr lang="ru-RU" i="1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Группа 103"/>
          <p:cNvGrpSpPr/>
          <p:nvPr/>
        </p:nvGrpSpPr>
        <p:grpSpPr>
          <a:xfrm>
            <a:off x="428596" y="428604"/>
            <a:ext cx="6377123" cy="2357454"/>
            <a:chOff x="480894" y="642918"/>
            <a:chExt cx="6377123" cy="2357454"/>
          </a:xfrm>
        </p:grpSpPr>
        <p:grpSp>
          <p:nvGrpSpPr>
            <p:cNvPr id="105" name="Группа 187"/>
            <p:cNvGrpSpPr/>
            <p:nvPr/>
          </p:nvGrpSpPr>
          <p:grpSpPr>
            <a:xfrm>
              <a:off x="480894" y="987968"/>
              <a:ext cx="6377123" cy="2012404"/>
              <a:chOff x="480894" y="987968"/>
              <a:chExt cx="6377123" cy="2012404"/>
            </a:xfrm>
          </p:grpSpPr>
          <p:grpSp>
            <p:nvGrpSpPr>
              <p:cNvPr id="113" name="Группа 50"/>
              <p:cNvGrpSpPr/>
              <p:nvPr/>
            </p:nvGrpSpPr>
            <p:grpSpPr>
              <a:xfrm>
                <a:off x="480894" y="987968"/>
                <a:ext cx="6377123" cy="2012404"/>
                <a:chOff x="409456" y="571482"/>
                <a:chExt cx="6377123" cy="2012404"/>
              </a:xfrm>
            </p:grpSpPr>
            <p:grpSp>
              <p:nvGrpSpPr>
                <p:cNvPr id="131" name="Группа 73"/>
                <p:cNvGrpSpPr/>
                <p:nvPr/>
              </p:nvGrpSpPr>
              <p:grpSpPr>
                <a:xfrm>
                  <a:off x="785786" y="571482"/>
                  <a:ext cx="6000793" cy="1950349"/>
                  <a:chOff x="1070744" y="285730"/>
                  <a:chExt cx="7183779" cy="2567388"/>
                </a:xfrm>
              </p:grpSpPr>
              <p:grpSp>
                <p:nvGrpSpPr>
                  <p:cNvPr id="140" name="Группа 65"/>
                  <p:cNvGrpSpPr/>
                  <p:nvPr/>
                </p:nvGrpSpPr>
                <p:grpSpPr>
                  <a:xfrm>
                    <a:off x="1070744" y="285730"/>
                    <a:ext cx="7183779" cy="2461000"/>
                    <a:chOff x="1070744" y="285730"/>
                    <a:chExt cx="7183779" cy="2461000"/>
                  </a:xfrm>
                </p:grpSpPr>
                <p:cxnSp>
                  <p:nvCxnSpPr>
                    <p:cNvPr id="219" name="Прямая со стрелкой 218"/>
                    <p:cNvCxnSpPr/>
                    <p:nvPr/>
                  </p:nvCxnSpPr>
                  <p:spPr>
                    <a:xfrm rot="5400000" flipH="1" flipV="1">
                      <a:off x="-159359" y="1515833"/>
                      <a:ext cx="2461000" cy="794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0" name="Прямая со стрелкой 219"/>
                    <p:cNvCxnSpPr/>
                    <p:nvPr/>
                  </p:nvCxnSpPr>
                  <p:spPr>
                    <a:xfrm flipV="1">
                      <a:off x="1071538" y="2746727"/>
                      <a:ext cx="7182985" cy="3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1" name="Прямая соединительная линия 220"/>
                    <p:cNvCxnSpPr/>
                    <p:nvPr/>
                  </p:nvCxnSpPr>
                  <p:spPr>
                    <a:xfrm>
                      <a:off x="1071538" y="2143116"/>
                      <a:ext cx="7097463" cy="39377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2" name="Прямая соединительная линия 221"/>
                    <p:cNvCxnSpPr/>
                    <p:nvPr/>
                  </p:nvCxnSpPr>
                  <p:spPr>
                    <a:xfrm>
                      <a:off x="1071538" y="1643051"/>
                      <a:ext cx="7011942" cy="69247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3" name="Прямая соединительная линия 222"/>
                    <p:cNvCxnSpPr/>
                    <p:nvPr/>
                  </p:nvCxnSpPr>
                  <p:spPr>
                    <a:xfrm>
                      <a:off x="1071538" y="1142984"/>
                      <a:ext cx="7011942" cy="9911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41" name="Прямая соединительная линия 140"/>
                  <p:cNvCxnSpPr/>
                  <p:nvPr/>
                </p:nvCxnSpPr>
                <p:spPr>
                  <a:xfrm flipV="1">
                    <a:off x="1785918" y="1142984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Прямая соединительная линия 141"/>
                  <p:cNvCxnSpPr/>
                  <p:nvPr/>
                </p:nvCxnSpPr>
                <p:spPr>
                  <a:xfrm flipV="1">
                    <a:off x="1071538" y="714356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Прямая соединительная линия 143"/>
                  <p:cNvCxnSpPr/>
                  <p:nvPr/>
                </p:nvCxnSpPr>
                <p:spPr>
                  <a:xfrm rot="5400000">
                    <a:off x="1577160" y="923114"/>
                    <a:ext cx="419104" cy="158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6" name="Прямая соединительная линия 195"/>
                  <p:cNvCxnSpPr/>
                  <p:nvPr/>
                </p:nvCxnSpPr>
                <p:spPr>
                  <a:xfrm flipV="1">
                    <a:off x="2509822" y="704832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9" name="Прямая соединительная линия 198"/>
                  <p:cNvCxnSpPr/>
                  <p:nvPr/>
                </p:nvCxnSpPr>
                <p:spPr>
                  <a:xfrm rot="5400000">
                    <a:off x="2289952" y="923114"/>
                    <a:ext cx="419104" cy="158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0" name="Прямая соединительная линия 199"/>
                  <p:cNvCxnSpPr/>
                  <p:nvPr/>
                </p:nvCxnSpPr>
                <p:spPr>
                  <a:xfrm rot="5400000">
                    <a:off x="3004332" y="923114"/>
                    <a:ext cx="419104" cy="158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Прямая соединительная линия 200"/>
                  <p:cNvCxnSpPr/>
                  <p:nvPr/>
                </p:nvCxnSpPr>
                <p:spPr>
                  <a:xfrm flipV="1">
                    <a:off x="3224202" y="1133460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2" name="Прямая соединительная линия 201"/>
                  <p:cNvCxnSpPr/>
                  <p:nvPr/>
                </p:nvCxnSpPr>
                <p:spPr>
                  <a:xfrm flipV="1">
                    <a:off x="3929058" y="776270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3" name="Прямая соединительная линия 202"/>
                  <p:cNvCxnSpPr/>
                  <p:nvPr/>
                </p:nvCxnSpPr>
                <p:spPr>
                  <a:xfrm rot="5400000">
                    <a:off x="3718712" y="1004076"/>
                    <a:ext cx="419104" cy="158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Прямая соединительная линия 203"/>
                  <p:cNvCxnSpPr/>
                  <p:nvPr/>
                </p:nvCxnSpPr>
                <p:spPr>
                  <a:xfrm rot="5400000">
                    <a:off x="4433092" y="1004076"/>
                    <a:ext cx="419104" cy="158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Прямая соединительная линия 204"/>
                  <p:cNvCxnSpPr/>
                  <p:nvPr/>
                </p:nvCxnSpPr>
                <p:spPr>
                  <a:xfrm flipV="1">
                    <a:off x="4652962" y="1204898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Прямая соединительная линия 205"/>
                  <p:cNvCxnSpPr/>
                  <p:nvPr/>
                </p:nvCxnSpPr>
                <p:spPr>
                  <a:xfrm rot="5400000">
                    <a:off x="5147472" y="994552"/>
                    <a:ext cx="419104" cy="1588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Прямая соединительная линия 206"/>
                  <p:cNvCxnSpPr/>
                  <p:nvPr/>
                </p:nvCxnSpPr>
                <p:spPr>
                  <a:xfrm flipV="1">
                    <a:off x="5367342" y="785794"/>
                    <a:ext cx="704856" cy="9524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" name="Прямая соединительная линия 208"/>
                  <p:cNvCxnSpPr/>
                  <p:nvPr/>
                </p:nvCxnSpPr>
                <p:spPr>
                  <a:xfrm rot="16200000" flipH="1">
                    <a:off x="1429587" y="1651713"/>
                    <a:ext cx="2175251" cy="14781"/>
                  </a:xfrm>
                  <a:prstGeom prst="line">
                    <a:avLst/>
                  </a:prstGeom>
                  <a:ln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1" name="Прямая соединительная линия 210"/>
                  <p:cNvCxnSpPr/>
                  <p:nvPr/>
                </p:nvCxnSpPr>
                <p:spPr>
                  <a:xfrm rot="5400000">
                    <a:off x="2828138" y="1636283"/>
                    <a:ext cx="2175250" cy="45641"/>
                  </a:xfrm>
                  <a:prstGeom prst="line">
                    <a:avLst/>
                  </a:prstGeom>
                  <a:ln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" name="Прямая соединительная линия 212"/>
                  <p:cNvCxnSpPr/>
                  <p:nvPr/>
                </p:nvCxnSpPr>
                <p:spPr>
                  <a:xfrm rot="5400000">
                    <a:off x="5633024" y="1759984"/>
                    <a:ext cx="2175251" cy="11017"/>
                  </a:xfrm>
                  <a:prstGeom prst="line">
                    <a:avLst/>
                  </a:prstGeom>
                  <a:ln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" name="Прямая соединительная линия 213"/>
                  <p:cNvCxnSpPr/>
                  <p:nvPr/>
                </p:nvCxnSpPr>
                <p:spPr>
                  <a:xfrm rot="5400000">
                    <a:off x="3707809" y="1521369"/>
                    <a:ext cx="370267" cy="1901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5" name="Прямая соединительная линия 214"/>
                  <p:cNvCxnSpPr/>
                  <p:nvPr/>
                </p:nvCxnSpPr>
                <p:spPr>
                  <a:xfrm flipV="1">
                    <a:off x="1071538" y="1618259"/>
                    <a:ext cx="1453066" cy="1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Прямая соединительная линия 215"/>
                  <p:cNvCxnSpPr/>
                  <p:nvPr/>
                </p:nvCxnSpPr>
                <p:spPr>
                  <a:xfrm flipV="1">
                    <a:off x="5346802" y="1900375"/>
                    <a:ext cx="1368339" cy="9525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" name="Прямая соединительная линия 216"/>
                  <p:cNvCxnSpPr/>
                  <p:nvPr/>
                </p:nvCxnSpPr>
                <p:spPr>
                  <a:xfrm rot="5400000">
                    <a:off x="5207895" y="2037696"/>
                    <a:ext cx="276228" cy="1587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Прямая соединительная линия 217"/>
                  <p:cNvCxnSpPr/>
                  <p:nvPr/>
                </p:nvCxnSpPr>
                <p:spPr>
                  <a:xfrm>
                    <a:off x="1070744" y="2182492"/>
                    <a:ext cx="4276058" cy="209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2" name="TextBox 131"/>
                <p:cNvSpPr txBox="1"/>
                <p:nvPr/>
              </p:nvSpPr>
              <p:spPr>
                <a:xfrm>
                  <a:off x="428596" y="714356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C</a:t>
                  </a:r>
                  <a:endParaRPr lang="ru-RU" dirty="0"/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428596" y="1285860"/>
                  <a:ext cx="2584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J</a:t>
                  </a:r>
                  <a:endParaRPr lang="ru-RU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409456" y="1785926"/>
                  <a:ext cx="30489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K</a:t>
                  </a:r>
                  <a:endParaRPr lang="ru-RU" dirty="0"/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428596" y="2214554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</p:grpSp>
          <p:sp>
            <p:nvSpPr>
              <p:cNvPr id="114" name="Овал 113"/>
              <p:cNvSpPr/>
              <p:nvPr/>
            </p:nvSpPr>
            <p:spPr>
              <a:xfrm>
                <a:off x="857224" y="1071546"/>
                <a:ext cx="1214446" cy="642942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Овал 114"/>
              <p:cNvSpPr/>
              <p:nvPr/>
            </p:nvSpPr>
            <p:spPr>
              <a:xfrm>
                <a:off x="2000232" y="1071546"/>
                <a:ext cx="1214446" cy="642942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6" name="Прямая соединительная линия 115"/>
              <p:cNvCxnSpPr/>
              <p:nvPr/>
            </p:nvCxnSpPr>
            <p:spPr>
              <a:xfrm rot="5400000">
                <a:off x="1967413" y="1890183"/>
                <a:ext cx="209840" cy="132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>
                <a:off x="2071670" y="1785926"/>
                <a:ext cx="114300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 flipV="1">
                <a:off x="3214678" y="2071678"/>
                <a:ext cx="2357454" cy="723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Прямая соединительная линия 120"/>
              <p:cNvCxnSpPr/>
              <p:nvPr/>
            </p:nvCxnSpPr>
            <p:spPr>
              <a:xfrm>
                <a:off x="3214678" y="2643182"/>
                <a:ext cx="235745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Прямая соединительная линия 122"/>
              <p:cNvCxnSpPr/>
              <p:nvPr/>
            </p:nvCxnSpPr>
            <p:spPr>
              <a:xfrm rot="5400000">
                <a:off x="4842102" y="1515824"/>
                <a:ext cx="318378" cy="132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/>
              <p:cNvCxnSpPr/>
              <p:nvPr/>
            </p:nvCxnSpPr>
            <p:spPr>
              <a:xfrm flipV="1">
                <a:off x="4983348" y="1707253"/>
                <a:ext cx="588784" cy="7235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/>
              <p:cNvCxnSpPr/>
              <p:nvPr/>
            </p:nvCxnSpPr>
            <p:spPr>
              <a:xfrm rot="5400000">
                <a:off x="3598294" y="2036049"/>
                <a:ext cx="1652457" cy="9203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/>
              <p:cNvCxnSpPr/>
              <p:nvPr/>
            </p:nvCxnSpPr>
            <p:spPr>
              <a:xfrm rot="5400000">
                <a:off x="5466549" y="2318811"/>
                <a:ext cx="209840" cy="132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Прямая соединительная линия 126"/>
              <p:cNvCxnSpPr/>
              <p:nvPr/>
            </p:nvCxnSpPr>
            <p:spPr>
              <a:xfrm rot="5400000">
                <a:off x="3110421" y="2747439"/>
                <a:ext cx="209840" cy="132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/>
              <p:cNvCxnSpPr/>
              <p:nvPr/>
            </p:nvCxnSpPr>
            <p:spPr>
              <a:xfrm rot="5400000">
                <a:off x="5466549" y="2751913"/>
                <a:ext cx="209840" cy="132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Полилиния 128"/>
              <p:cNvSpPr/>
              <p:nvPr/>
            </p:nvSpPr>
            <p:spPr>
              <a:xfrm>
                <a:off x="879764" y="2646218"/>
                <a:ext cx="2309343" cy="275502"/>
              </a:xfrm>
              <a:custGeom>
                <a:avLst/>
                <a:gdLst>
                  <a:gd name="connsiteX0" fmla="*/ 0 w 2309343"/>
                  <a:gd name="connsiteY0" fmla="*/ 110837 h 275502"/>
                  <a:gd name="connsiteX1" fmla="*/ 20781 w 2309343"/>
                  <a:gd name="connsiteY1" fmla="*/ 159327 h 275502"/>
                  <a:gd name="connsiteX2" fmla="*/ 41563 w 2309343"/>
                  <a:gd name="connsiteY2" fmla="*/ 166255 h 275502"/>
                  <a:gd name="connsiteX3" fmla="*/ 69272 w 2309343"/>
                  <a:gd name="connsiteY3" fmla="*/ 180109 h 275502"/>
                  <a:gd name="connsiteX4" fmla="*/ 76200 w 2309343"/>
                  <a:gd name="connsiteY4" fmla="*/ 159327 h 275502"/>
                  <a:gd name="connsiteX5" fmla="*/ 62345 w 2309343"/>
                  <a:gd name="connsiteY5" fmla="*/ 138546 h 275502"/>
                  <a:gd name="connsiteX6" fmla="*/ 48491 w 2309343"/>
                  <a:gd name="connsiteY6" fmla="*/ 90055 h 275502"/>
                  <a:gd name="connsiteX7" fmla="*/ 55418 w 2309343"/>
                  <a:gd name="connsiteY7" fmla="*/ 41564 h 275502"/>
                  <a:gd name="connsiteX8" fmla="*/ 76200 w 2309343"/>
                  <a:gd name="connsiteY8" fmla="*/ 55418 h 275502"/>
                  <a:gd name="connsiteX9" fmla="*/ 90054 w 2309343"/>
                  <a:gd name="connsiteY9" fmla="*/ 96982 h 275502"/>
                  <a:gd name="connsiteX10" fmla="*/ 117763 w 2309343"/>
                  <a:gd name="connsiteY10" fmla="*/ 166255 h 275502"/>
                  <a:gd name="connsiteX11" fmla="*/ 124691 w 2309343"/>
                  <a:gd name="connsiteY11" fmla="*/ 193964 h 275502"/>
                  <a:gd name="connsiteX12" fmla="*/ 145472 w 2309343"/>
                  <a:gd name="connsiteY12" fmla="*/ 200891 h 275502"/>
                  <a:gd name="connsiteX13" fmla="*/ 173181 w 2309343"/>
                  <a:gd name="connsiteY13" fmla="*/ 214746 h 275502"/>
                  <a:gd name="connsiteX14" fmla="*/ 173181 w 2309343"/>
                  <a:gd name="connsiteY14" fmla="*/ 117764 h 275502"/>
                  <a:gd name="connsiteX15" fmla="*/ 180109 w 2309343"/>
                  <a:gd name="connsiteY15" fmla="*/ 41564 h 275502"/>
                  <a:gd name="connsiteX16" fmla="*/ 193963 w 2309343"/>
                  <a:gd name="connsiteY16" fmla="*/ 96982 h 275502"/>
                  <a:gd name="connsiteX17" fmla="*/ 214745 w 2309343"/>
                  <a:gd name="connsiteY17" fmla="*/ 124691 h 275502"/>
                  <a:gd name="connsiteX18" fmla="*/ 242454 w 2309343"/>
                  <a:gd name="connsiteY18" fmla="*/ 166255 h 275502"/>
                  <a:gd name="connsiteX19" fmla="*/ 284018 w 2309343"/>
                  <a:gd name="connsiteY19" fmla="*/ 193964 h 275502"/>
                  <a:gd name="connsiteX20" fmla="*/ 277091 w 2309343"/>
                  <a:gd name="connsiteY20" fmla="*/ 145473 h 275502"/>
                  <a:gd name="connsiteX21" fmla="*/ 263236 w 2309343"/>
                  <a:gd name="connsiteY21" fmla="*/ 103909 h 275502"/>
                  <a:gd name="connsiteX22" fmla="*/ 256309 w 2309343"/>
                  <a:gd name="connsiteY22" fmla="*/ 83127 h 275502"/>
                  <a:gd name="connsiteX23" fmla="*/ 235527 w 2309343"/>
                  <a:gd name="connsiteY23" fmla="*/ 34637 h 275502"/>
                  <a:gd name="connsiteX24" fmla="*/ 242454 w 2309343"/>
                  <a:gd name="connsiteY24" fmla="*/ 13855 h 275502"/>
                  <a:gd name="connsiteX25" fmla="*/ 284018 w 2309343"/>
                  <a:gd name="connsiteY25" fmla="*/ 41564 h 275502"/>
                  <a:gd name="connsiteX26" fmla="*/ 318654 w 2309343"/>
                  <a:gd name="connsiteY26" fmla="*/ 90055 h 275502"/>
                  <a:gd name="connsiteX27" fmla="*/ 346363 w 2309343"/>
                  <a:gd name="connsiteY27" fmla="*/ 131618 h 275502"/>
                  <a:gd name="connsiteX28" fmla="*/ 353291 w 2309343"/>
                  <a:gd name="connsiteY28" fmla="*/ 159327 h 275502"/>
                  <a:gd name="connsiteX29" fmla="*/ 367145 w 2309343"/>
                  <a:gd name="connsiteY29" fmla="*/ 200891 h 275502"/>
                  <a:gd name="connsiteX30" fmla="*/ 387927 w 2309343"/>
                  <a:gd name="connsiteY30" fmla="*/ 20782 h 275502"/>
                  <a:gd name="connsiteX31" fmla="*/ 401781 w 2309343"/>
                  <a:gd name="connsiteY31" fmla="*/ 62346 h 275502"/>
                  <a:gd name="connsiteX32" fmla="*/ 422563 w 2309343"/>
                  <a:gd name="connsiteY32" fmla="*/ 90055 h 275502"/>
                  <a:gd name="connsiteX33" fmla="*/ 457200 w 2309343"/>
                  <a:gd name="connsiteY33" fmla="*/ 145473 h 275502"/>
                  <a:gd name="connsiteX34" fmla="*/ 491836 w 2309343"/>
                  <a:gd name="connsiteY34" fmla="*/ 173182 h 275502"/>
                  <a:gd name="connsiteX35" fmla="*/ 526472 w 2309343"/>
                  <a:gd name="connsiteY35" fmla="*/ 200891 h 275502"/>
                  <a:gd name="connsiteX36" fmla="*/ 533400 w 2309343"/>
                  <a:gd name="connsiteY36" fmla="*/ 180109 h 275502"/>
                  <a:gd name="connsiteX37" fmla="*/ 512618 w 2309343"/>
                  <a:gd name="connsiteY37" fmla="*/ 83127 h 275502"/>
                  <a:gd name="connsiteX38" fmla="*/ 505691 w 2309343"/>
                  <a:gd name="connsiteY38" fmla="*/ 55418 h 275502"/>
                  <a:gd name="connsiteX39" fmla="*/ 484909 w 2309343"/>
                  <a:gd name="connsiteY39" fmla="*/ 34637 h 275502"/>
                  <a:gd name="connsiteX40" fmla="*/ 498763 w 2309343"/>
                  <a:gd name="connsiteY40" fmla="*/ 27709 h 275502"/>
                  <a:gd name="connsiteX41" fmla="*/ 519545 w 2309343"/>
                  <a:gd name="connsiteY41" fmla="*/ 34637 h 275502"/>
                  <a:gd name="connsiteX42" fmla="*/ 554181 w 2309343"/>
                  <a:gd name="connsiteY42" fmla="*/ 69273 h 275502"/>
                  <a:gd name="connsiteX43" fmla="*/ 568036 w 2309343"/>
                  <a:gd name="connsiteY43" fmla="*/ 90055 h 275502"/>
                  <a:gd name="connsiteX44" fmla="*/ 588818 w 2309343"/>
                  <a:gd name="connsiteY44" fmla="*/ 110837 h 275502"/>
                  <a:gd name="connsiteX45" fmla="*/ 602672 w 2309343"/>
                  <a:gd name="connsiteY45" fmla="*/ 131618 h 275502"/>
                  <a:gd name="connsiteX46" fmla="*/ 623454 w 2309343"/>
                  <a:gd name="connsiteY46" fmla="*/ 138546 h 275502"/>
                  <a:gd name="connsiteX47" fmla="*/ 658091 w 2309343"/>
                  <a:gd name="connsiteY47" fmla="*/ 173182 h 275502"/>
                  <a:gd name="connsiteX48" fmla="*/ 665018 w 2309343"/>
                  <a:gd name="connsiteY48" fmla="*/ 152400 h 275502"/>
                  <a:gd name="connsiteX49" fmla="*/ 644236 w 2309343"/>
                  <a:gd name="connsiteY49" fmla="*/ 83127 h 275502"/>
                  <a:gd name="connsiteX50" fmla="*/ 623454 w 2309343"/>
                  <a:gd name="connsiteY50" fmla="*/ 55418 h 275502"/>
                  <a:gd name="connsiteX51" fmla="*/ 630381 w 2309343"/>
                  <a:gd name="connsiteY51" fmla="*/ 20782 h 275502"/>
                  <a:gd name="connsiteX52" fmla="*/ 658091 w 2309343"/>
                  <a:gd name="connsiteY52" fmla="*/ 34637 h 275502"/>
                  <a:gd name="connsiteX53" fmla="*/ 671945 w 2309343"/>
                  <a:gd name="connsiteY53" fmla="*/ 55418 h 275502"/>
                  <a:gd name="connsiteX54" fmla="*/ 692727 w 2309343"/>
                  <a:gd name="connsiteY54" fmla="*/ 62346 h 275502"/>
                  <a:gd name="connsiteX55" fmla="*/ 727363 w 2309343"/>
                  <a:gd name="connsiteY55" fmla="*/ 96982 h 275502"/>
                  <a:gd name="connsiteX56" fmla="*/ 748145 w 2309343"/>
                  <a:gd name="connsiteY56" fmla="*/ 124691 h 275502"/>
                  <a:gd name="connsiteX57" fmla="*/ 768927 w 2309343"/>
                  <a:gd name="connsiteY57" fmla="*/ 138546 h 275502"/>
                  <a:gd name="connsiteX58" fmla="*/ 796636 w 2309343"/>
                  <a:gd name="connsiteY58" fmla="*/ 173182 h 275502"/>
                  <a:gd name="connsiteX59" fmla="*/ 803563 w 2309343"/>
                  <a:gd name="connsiteY59" fmla="*/ 193964 h 275502"/>
                  <a:gd name="connsiteX60" fmla="*/ 810491 w 2309343"/>
                  <a:gd name="connsiteY60" fmla="*/ 173182 h 275502"/>
                  <a:gd name="connsiteX61" fmla="*/ 789709 w 2309343"/>
                  <a:gd name="connsiteY61" fmla="*/ 69273 h 275502"/>
                  <a:gd name="connsiteX62" fmla="*/ 782781 w 2309343"/>
                  <a:gd name="connsiteY62" fmla="*/ 41564 h 275502"/>
                  <a:gd name="connsiteX63" fmla="*/ 803563 w 2309343"/>
                  <a:gd name="connsiteY63" fmla="*/ 55418 h 275502"/>
                  <a:gd name="connsiteX64" fmla="*/ 831272 w 2309343"/>
                  <a:gd name="connsiteY64" fmla="*/ 76200 h 275502"/>
                  <a:gd name="connsiteX65" fmla="*/ 865909 w 2309343"/>
                  <a:gd name="connsiteY65" fmla="*/ 124691 h 275502"/>
                  <a:gd name="connsiteX66" fmla="*/ 879763 w 2309343"/>
                  <a:gd name="connsiteY66" fmla="*/ 145473 h 275502"/>
                  <a:gd name="connsiteX67" fmla="*/ 886691 w 2309343"/>
                  <a:gd name="connsiteY67" fmla="*/ 166255 h 275502"/>
                  <a:gd name="connsiteX68" fmla="*/ 907472 w 2309343"/>
                  <a:gd name="connsiteY68" fmla="*/ 173182 h 275502"/>
                  <a:gd name="connsiteX69" fmla="*/ 914400 w 2309343"/>
                  <a:gd name="connsiteY69" fmla="*/ 152400 h 275502"/>
                  <a:gd name="connsiteX70" fmla="*/ 893618 w 2309343"/>
                  <a:gd name="connsiteY70" fmla="*/ 69273 h 275502"/>
                  <a:gd name="connsiteX71" fmla="*/ 886691 w 2309343"/>
                  <a:gd name="connsiteY71" fmla="*/ 41564 h 275502"/>
                  <a:gd name="connsiteX72" fmla="*/ 879763 w 2309343"/>
                  <a:gd name="connsiteY72" fmla="*/ 20782 h 275502"/>
                  <a:gd name="connsiteX73" fmla="*/ 900545 w 2309343"/>
                  <a:gd name="connsiteY73" fmla="*/ 34637 h 275502"/>
                  <a:gd name="connsiteX74" fmla="*/ 935181 w 2309343"/>
                  <a:gd name="connsiteY74" fmla="*/ 69273 h 275502"/>
                  <a:gd name="connsiteX75" fmla="*/ 969818 w 2309343"/>
                  <a:gd name="connsiteY75" fmla="*/ 96982 h 275502"/>
                  <a:gd name="connsiteX76" fmla="*/ 983672 w 2309343"/>
                  <a:gd name="connsiteY76" fmla="*/ 124691 h 275502"/>
                  <a:gd name="connsiteX77" fmla="*/ 1004454 w 2309343"/>
                  <a:gd name="connsiteY77" fmla="*/ 131618 h 275502"/>
                  <a:gd name="connsiteX78" fmla="*/ 1011381 w 2309343"/>
                  <a:gd name="connsiteY78" fmla="*/ 159327 h 275502"/>
                  <a:gd name="connsiteX79" fmla="*/ 1046018 w 2309343"/>
                  <a:gd name="connsiteY79" fmla="*/ 193964 h 275502"/>
                  <a:gd name="connsiteX80" fmla="*/ 1032163 w 2309343"/>
                  <a:gd name="connsiteY80" fmla="*/ 138546 h 275502"/>
                  <a:gd name="connsiteX81" fmla="*/ 1018309 w 2309343"/>
                  <a:gd name="connsiteY81" fmla="*/ 90055 h 275502"/>
                  <a:gd name="connsiteX82" fmla="*/ 1004454 w 2309343"/>
                  <a:gd name="connsiteY82" fmla="*/ 69273 h 275502"/>
                  <a:gd name="connsiteX83" fmla="*/ 1011381 w 2309343"/>
                  <a:gd name="connsiteY83" fmla="*/ 48491 h 275502"/>
                  <a:gd name="connsiteX84" fmla="*/ 1025236 w 2309343"/>
                  <a:gd name="connsiteY84" fmla="*/ 69273 h 275502"/>
                  <a:gd name="connsiteX85" fmla="*/ 1073727 w 2309343"/>
                  <a:gd name="connsiteY85" fmla="*/ 110837 h 275502"/>
                  <a:gd name="connsiteX86" fmla="*/ 1108363 w 2309343"/>
                  <a:gd name="connsiteY86" fmla="*/ 145473 h 275502"/>
                  <a:gd name="connsiteX87" fmla="*/ 1122218 w 2309343"/>
                  <a:gd name="connsiteY87" fmla="*/ 166255 h 275502"/>
                  <a:gd name="connsiteX88" fmla="*/ 1143000 w 2309343"/>
                  <a:gd name="connsiteY88" fmla="*/ 180109 h 275502"/>
                  <a:gd name="connsiteX89" fmla="*/ 1136072 w 2309343"/>
                  <a:gd name="connsiteY89" fmla="*/ 145473 h 275502"/>
                  <a:gd name="connsiteX90" fmla="*/ 1122218 w 2309343"/>
                  <a:gd name="connsiteY90" fmla="*/ 76200 h 275502"/>
                  <a:gd name="connsiteX91" fmla="*/ 1108363 w 2309343"/>
                  <a:gd name="connsiteY91" fmla="*/ 48491 h 275502"/>
                  <a:gd name="connsiteX92" fmla="*/ 1101436 w 2309343"/>
                  <a:gd name="connsiteY92" fmla="*/ 20782 h 275502"/>
                  <a:gd name="connsiteX93" fmla="*/ 1094509 w 2309343"/>
                  <a:gd name="connsiteY93" fmla="*/ 0 h 275502"/>
                  <a:gd name="connsiteX94" fmla="*/ 1108363 w 2309343"/>
                  <a:gd name="connsiteY94" fmla="*/ 20782 h 275502"/>
                  <a:gd name="connsiteX95" fmla="*/ 1129145 w 2309343"/>
                  <a:gd name="connsiteY95" fmla="*/ 41564 h 275502"/>
                  <a:gd name="connsiteX96" fmla="*/ 1156854 w 2309343"/>
                  <a:gd name="connsiteY96" fmla="*/ 90055 h 275502"/>
                  <a:gd name="connsiteX97" fmla="*/ 1177636 w 2309343"/>
                  <a:gd name="connsiteY97" fmla="*/ 110837 h 275502"/>
                  <a:gd name="connsiteX98" fmla="*/ 1198418 w 2309343"/>
                  <a:gd name="connsiteY98" fmla="*/ 159327 h 275502"/>
                  <a:gd name="connsiteX99" fmla="*/ 1219200 w 2309343"/>
                  <a:gd name="connsiteY99" fmla="*/ 173182 h 275502"/>
                  <a:gd name="connsiteX100" fmla="*/ 1226127 w 2309343"/>
                  <a:gd name="connsiteY100" fmla="*/ 145473 h 275502"/>
                  <a:gd name="connsiteX101" fmla="*/ 1212272 w 2309343"/>
                  <a:gd name="connsiteY101" fmla="*/ 124691 h 275502"/>
                  <a:gd name="connsiteX102" fmla="*/ 1198418 w 2309343"/>
                  <a:gd name="connsiteY102" fmla="*/ 83127 h 275502"/>
                  <a:gd name="connsiteX103" fmla="*/ 1191491 w 2309343"/>
                  <a:gd name="connsiteY103" fmla="*/ 55418 h 275502"/>
                  <a:gd name="connsiteX104" fmla="*/ 1177636 w 2309343"/>
                  <a:gd name="connsiteY104" fmla="*/ 34637 h 275502"/>
                  <a:gd name="connsiteX105" fmla="*/ 1170709 w 2309343"/>
                  <a:gd name="connsiteY105" fmla="*/ 13855 h 275502"/>
                  <a:gd name="connsiteX106" fmla="*/ 1191491 w 2309343"/>
                  <a:gd name="connsiteY106" fmla="*/ 41564 h 275502"/>
                  <a:gd name="connsiteX107" fmla="*/ 1233054 w 2309343"/>
                  <a:gd name="connsiteY107" fmla="*/ 76200 h 275502"/>
                  <a:gd name="connsiteX108" fmla="*/ 1246909 w 2309343"/>
                  <a:gd name="connsiteY108" fmla="*/ 96982 h 275502"/>
                  <a:gd name="connsiteX109" fmla="*/ 1260763 w 2309343"/>
                  <a:gd name="connsiteY109" fmla="*/ 124691 h 275502"/>
                  <a:gd name="connsiteX110" fmla="*/ 1281545 w 2309343"/>
                  <a:gd name="connsiteY110" fmla="*/ 131618 h 275502"/>
                  <a:gd name="connsiteX111" fmla="*/ 1302327 w 2309343"/>
                  <a:gd name="connsiteY111" fmla="*/ 138546 h 275502"/>
                  <a:gd name="connsiteX112" fmla="*/ 1274618 w 2309343"/>
                  <a:gd name="connsiteY112" fmla="*/ 90055 h 275502"/>
                  <a:gd name="connsiteX113" fmla="*/ 1260763 w 2309343"/>
                  <a:gd name="connsiteY113" fmla="*/ 48491 h 275502"/>
                  <a:gd name="connsiteX114" fmla="*/ 1316181 w 2309343"/>
                  <a:gd name="connsiteY114" fmla="*/ 96982 h 275502"/>
                  <a:gd name="connsiteX115" fmla="*/ 1357745 w 2309343"/>
                  <a:gd name="connsiteY115" fmla="*/ 138546 h 275502"/>
                  <a:gd name="connsiteX116" fmla="*/ 1392381 w 2309343"/>
                  <a:gd name="connsiteY116" fmla="*/ 173182 h 275502"/>
                  <a:gd name="connsiteX117" fmla="*/ 1399309 w 2309343"/>
                  <a:gd name="connsiteY117" fmla="*/ 152400 h 275502"/>
                  <a:gd name="connsiteX118" fmla="*/ 1385454 w 2309343"/>
                  <a:gd name="connsiteY118" fmla="*/ 103909 h 275502"/>
                  <a:gd name="connsiteX119" fmla="*/ 1378527 w 2309343"/>
                  <a:gd name="connsiteY119" fmla="*/ 76200 h 275502"/>
                  <a:gd name="connsiteX120" fmla="*/ 1420091 w 2309343"/>
                  <a:gd name="connsiteY120" fmla="*/ 103909 h 275502"/>
                  <a:gd name="connsiteX121" fmla="*/ 1427018 w 2309343"/>
                  <a:gd name="connsiteY121" fmla="*/ 124691 h 275502"/>
                  <a:gd name="connsiteX122" fmla="*/ 1461654 w 2309343"/>
                  <a:gd name="connsiteY122" fmla="*/ 159327 h 275502"/>
                  <a:gd name="connsiteX123" fmla="*/ 1468581 w 2309343"/>
                  <a:gd name="connsiteY123" fmla="*/ 138546 h 275502"/>
                  <a:gd name="connsiteX124" fmla="*/ 1454727 w 2309343"/>
                  <a:gd name="connsiteY124" fmla="*/ 117764 h 275502"/>
                  <a:gd name="connsiteX125" fmla="*/ 1440872 w 2309343"/>
                  <a:gd name="connsiteY125" fmla="*/ 90055 h 275502"/>
                  <a:gd name="connsiteX126" fmla="*/ 1433945 w 2309343"/>
                  <a:gd name="connsiteY126" fmla="*/ 69273 h 275502"/>
                  <a:gd name="connsiteX127" fmla="*/ 1420091 w 2309343"/>
                  <a:gd name="connsiteY127" fmla="*/ 48491 h 275502"/>
                  <a:gd name="connsiteX128" fmla="*/ 1427018 w 2309343"/>
                  <a:gd name="connsiteY128" fmla="*/ 13855 h 275502"/>
                  <a:gd name="connsiteX129" fmla="*/ 1454727 w 2309343"/>
                  <a:gd name="connsiteY129" fmla="*/ 20782 h 275502"/>
                  <a:gd name="connsiteX130" fmla="*/ 1496291 w 2309343"/>
                  <a:gd name="connsiteY130" fmla="*/ 55418 h 275502"/>
                  <a:gd name="connsiteX131" fmla="*/ 1524000 w 2309343"/>
                  <a:gd name="connsiteY131" fmla="*/ 76200 h 275502"/>
                  <a:gd name="connsiteX132" fmla="*/ 1537854 w 2309343"/>
                  <a:gd name="connsiteY132" fmla="*/ 96982 h 275502"/>
                  <a:gd name="connsiteX133" fmla="*/ 1558636 w 2309343"/>
                  <a:gd name="connsiteY133" fmla="*/ 124691 h 275502"/>
                  <a:gd name="connsiteX134" fmla="*/ 1572491 w 2309343"/>
                  <a:gd name="connsiteY134" fmla="*/ 166255 h 275502"/>
                  <a:gd name="connsiteX135" fmla="*/ 1579418 w 2309343"/>
                  <a:gd name="connsiteY135" fmla="*/ 193964 h 275502"/>
                  <a:gd name="connsiteX136" fmla="*/ 1558636 w 2309343"/>
                  <a:gd name="connsiteY136" fmla="*/ 117764 h 275502"/>
                  <a:gd name="connsiteX137" fmla="*/ 1551709 w 2309343"/>
                  <a:gd name="connsiteY137" fmla="*/ 90055 h 275502"/>
                  <a:gd name="connsiteX138" fmla="*/ 1544781 w 2309343"/>
                  <a:gd name="connsiteY138" fmla="*/ 69273 h 275502"/>
                  <a:gd name="connsiteX139" fmla="*/ 1565563 w 2309343"/>
                  <a:gd name="connsiteY139" fmla="*/ 62346 h 275502"/>
                  <a:gd name="connsiteX140" fmla="*/ 1593272 w 2309343"/>
                  <a:gd name="connsiteY140" fmla="*/ 103909 h 275502"/>
                  <a:gd name="connsiteX141" fmla="*/ 1627909 w 2309343"/>
                  <a:gd name="connsiteY141" fmla="*/ 131618 h 275502"/>
                  <a:gd name="connsiteX142" fmla="*/ 1648691 w 2309343"/>
                  <a:gd name="connsiteY142" fmla="*/ 145473 h 275502"/>
                  <a:gd name="connsiteX143" fmla="*/ 1662545 w 2309343"/>
                  <a:gd name="connsiteY143" fmla="*/ 166255 h 275502"/>
                  <a:gd name="connsiteX144" fmla="*/ 1648691 w 2309343"/>
                  <a:gd name="connsiteY144" fmla="*/ 124691 h 275502"/>
                  <a:gd name="connsiteX145" fmla="*/ 1641763 w 2309343"/>
                  <a:gd name="connsiteY145" fmla="*/ 103909 h 275502"/>
                  <a:gd name="connsiteX146" fmla="*/ 1662545 w 2309343"/>
                  <a:gd name="connsiteY146" fmla="*/ 96982 h 275502"/>
                  <a:gd name="connsiteX147" fmla="*/ 1669472 w 2309343"/>
                  <a:gd name="connsiteY147" fmla="*/ 124691 h 275502"/>
                  <a:gd name="connsiteX148" fmla="*/ 1697181 w 2309343"/>
                  <a:gd name="connsiteY148" fmla="*/ 145473 h 275502"/>
                  <a:gd name="connsiteX149" fmla="*/ 1731818 w 2309343"/>
                  <a:gd name="connsiteY149" fmla="*/ 180109 h 275502"/>
                  <a:gd name="connsiteX150" fmla="*/ 1766454 w 2309343"/>
                  <a:gd name="connsiteY150" fmla="*/ 214746 h 275502"/>
                  <a:gd name="connsiteX151" fmla="*/ 1801091 w 2309343"/>
                  <a:gd name="connsiteY151" fmla="*/ 242455 h 275502"/>
                  <a:gd name="connsiteX152" fmla="*/ 1794163 w 2309343"/>
                  <a:gd name="connsiteY152" fmla="*/ 221673 h 275502"/>
                  <a:gd name="connsiteX153" fmla="*/ 1780309 w 2309343"/>
                  <a:gd name="connsiteY153" fmla="*/ 173182 h 275502"/>
                  <a:gd name="connsiteX154" fmla="*/ 1766454 w 2309343"/>
                  <a:gd name="connsiteY154" fmla="*/ 152400 h 275502"/>
                  <a:gd name="connsiteX155" fmla="*/ 1759527 w 2309343"/>
                  <a:gd name="connsiteY155" fmla="*/ 124691 h 275502"/>
                  <a:gd name="connsiteX156" fmla="*/ 1731818 w 2309343"/>
                  <a:gd name="connsiteY156" fmla="*/ 83127 h 275502"/>
                  <a:gd name="connsiteX157" fmla="*/ 1724891 w 2309343"/>
                  <a:gd name="connsiteY157" fmla="*/ 55418 h 275502"/>
                  <a:gd name="connsiteX158" fmla="*/ 1766454 w 2309343"/>
                  <a:gd name="connsiteY158" fmla="*/ 69273 h 275502"/>
                  <a:gd name="connsiteX159" fmla="*/ 1787236 w 2309343"/>
                  <a:gd name="connsiteY159" fmla="*/ 96982 h 275502"/>
                  <a:gd name="connsiteX160" fmla="*/ 1814945 w 2309343"/>
                  <a:gd name="connsiteY160" fmla="*/ 110837 h 275502"/>
                  <a:gd name="connsiteX161" fmla="*/ 1870363 w 2309343"/>
                  <a:gd name="connsiteY161" fmla="*/ 145473 h 275502"/>
                  <a:gd name="connsiteX162" fmla="*/ 1905000 w 2309343"/>
                  <a:gd name="connsiteY162" fmla="*/ 180109 h 275502"/>
                  <a:gd name="connsiteX163" fmla="*/ 1946563 w 2309343"/>
                  <a:gd name="connsiteY163" fmla="*/ 214746 h 275502"/>
                  <a:gd name="connsiteX164" fmla="*/ 1918854 w 2309343"/>
                  <a:gd name="connsiteY164" fmla="*/ 173182 h 275502"/>
                  <a:gd name="connsiteX165" fmla="*/ 1905000 w 2309343"/>
                  <a:gd name="connsiteY165" fmla="*/ 152400 h 275502"/>
                  <a:gd name="connsiteX166" fmla="*/ 1884218 w 2309343"/>
                  <a:gd name="connsiteY166" fmla="*/ 124691 h 275502"/>
                  <a:gd name="connsiteX167" fmla="*/ 1863436 w 2309343"/>
                  <a:gd name="connsiteY167" fmla="*/ 110837 h 275502"/>
                  <a:gd name="connsiteX168" fmla="*/ 1835727 w 2309343"/>
                  <a:gd name="connsiteY168" fmla="*/ 83127 h 275502"/>
                  <a:gd name="connsiteX169" fmla="*/ 1821872 w 2309343"/>
                  <a:gd name="connsiteY169" fmla="*/ 55418 h 275502"/>
                  <a:gd name="connsiteX170" fmla="*/ 1870363 w 2309343"/>
                  <a:gd name="connsiteY170" fmla="*/ 62346 h 275502"/>
                  <a:gd name="connsiteX171" fmla="*/ 1925781 w 2309343"/>
                  <a:gd name="connsiteY171" fmla="*/ 76200 h 275502"/>
                  <a:gd name="connsiteX172" fmla="*/ 1946563 w 2309343"/>
                  <a:gd name="connsiteY172" fmla="*/ 90055 h 275502"/>
                  <a:gd name="connsiteX173" fmla="*/ 1974272 w 2309343"/>
                  <a:gd name="connsiteY173" fmla="*/ 103909 h 275502"/>
                  <a:gd name="connsiteX174" fmla="*/ 1995054 w 2309343"/>
                  <a:gd name="connsiteY174" fmla="*/ 124691 h 275502"/>
                  <a:gd name="connsiteX175" fmla="*/ 2015836 w 2309343"/>
                  <a:gd name="connsiteY175" fmla="*/ 138546 h 275502"/>
                  <a:gd name="connsiteX176" fmla="*/ 2022763 w 2309343"/>
                  <a:gd name="connsiteY176" fmla="*/ 166255 h 275502"/>
                  <a:gd name="connsiteX177" fmla="*/ 2001981 w 2309343"/>
                  <a:gd name="connsiteY177" fmla="*/ 159327 h 275502"/>
                  <a:gd name="connsiteX178" fmla="*/ 1988127 w 2309343"/>
                  <a:gd name="connsiteY178" fmla="*/ 117764 h 275502"/>
                  <a:gd name="connsiteX179" fmla="*/ 1967345 w 2309343"/>
                  <a:gd name="connsiteY179" fmla="*/ 69273 h 275502"/>
                  <a:gd name="connsiteX180" fmla="*/ 1974272 w 2309343"/>
                  <a:gd name="connsiteY180" fmla="*/ 41564 h 275502"/>
                  <a:gd name="connsiteX181" fmla="*/ 1995054 w 2309343"/>
                  <a:gd name="connsiteY181" fmla="*/ 55418 h 275502"/>
                  <a:gd name="connsiteX182" fmla="*/ 2015836 w 2309343"/>
                  <a:gd name="connsiteY182" fmla="*/ 62346 h 275502"/>
                  <a:gd name="connsiteX183" fmla="*/ 2029691 w 2309343"/>
                  <a:gd name="connsiteY183" fmla="*/ 90055 h 275502"/>
                  <a:gd name="connsiteX184" fmla="*/ 2050472 w 2309343"/>
                  <a:gd name="connsiteY184" fmla="*/ 96982 h 275502"/>
                  <a:gd name="connsiteX185" fmla="*/ 2085109 w 2309343"/>
                  <a:gd name="connsiteY185" fmla="*/ 131618 h 275502"/>
                  <a:gd name="connsiteX186" fmla="*/ 2098963 w 2309343"/>
                  <a:gd name="connsiteY186" fmla="*/ 159327 h 275502"/>
                  <a:gd name="connsiteX187" fmla="*/ 2126672 w 2309343"/>
                  <a:gd name="connsiteY187" fmla="*/ 193964 h 275502"/>
                  <a:gd name="connsiteX188" fmla="*/ 2126672 w 2309343"/>
                  <a:gd name="connsiteY188" fmla="*/ 145473 h 275502"/>
                  <a:gd name="connsiteX189" fmla="*/ 2119745 w 2309343"/>
                  <a:gd name="connsiteY189" fmla="*/ 110837 h 275502"/>
                  <a:gd name="connsiteX190" fmla="*/ 2133600 w 2309343"/>
                  <a:gd name="connsiteY190" fmla="*/ 159327 h 275502"/>
                  <a:gd name="connsiteX191" fmla="*/ 2154381 w 2309343"/>
                  <a:gd name="connsiteY191" fmla="*/ 180109 h 275502"/>
                  <a:gd name="connsiteX192" fmla="*/ 2189018 w 2309343"/>
                  <a:gd name="connsiteY192" fmla="*/ 214746 h 275502"/>
                  <a:gd name="connsiteX193" fmla="*/ 2175163 w 2309343"/>
                  <a:gd name="connsiteY193" fmla="*/ 110837 h 275502"/>
                  <a:gd name="connsiteX194" fmla="*/ 2189018 w 2309343"/>
                  <a:gd name="connsiteY194" fmla="*/ 76200 h 275502"/>
                  <a:gd name="connsiteX195" fmla="*/ 2223654 w 2309343"/>
                  <a:gd name="connsiteY195" fmla="*/ 124691 h 275502"/>
                  <a:gd name="connsiteX196" fmla="*/ 2251363 w 2309343"/>
                  <a:gd name="connsiteY196" fmla="*/ 138546 h 275502"/>
                  <a:gd name="connsiteX197" fmla="*/ 2258291 w 2309343"/>
                  <a:gd name="connsiteY197" fmla="*/ 159327 h 275502"/>
                  <a:gd name="connsiteX198" fmla="*/ 2265218 w 2309343"/>
                  <a:gd name="connsiteY198" fmla="*/ 117764 h 275502"/>
                  <a:gd name="connsiteX199" fmla="*/ 2251363 w 2309343"/>
                  <a:gd name="connsiteY199" fmla="*/ 83127 h 275502"/>
                  <a:gd name="connsiteX200" fmla="*/ 2244436 w 2309343"/>
                  <a:gd name="connsiteY200" fmla="*/ 41564 h 275502"/>
                  <a:gd name="connsiteX201" fmla="*/ 2251363 w 2309343"/>
                  <a:gd name="connsiteY201" fmla="*/ 62346 h 275502"/>
                  <a:gd name="connsiteX202" fmla="*/ 2258291 w 2309343"/>
                  <a:gd name="connsiteY202" fmla="*/ 90055 h 275502"/>
                  <a:gd name="connsiteX203" fmla="*/ 2286000 w 2309343"/>
                  <a:gd name="connsiteY203" fmla="*/ 131618 h 275502"/>
                  <a:gd name="connsiteX204" fmla="*/ 2292927 w 2309343"/>
                  <a:gd name="connsiteY204" fmla="*/ 159327 h 275502"/>
                  <a:gd name="connsiteX205" fmla="*/ 2306781 w 2309343"/>
                  <a:gd name="connsiteY205" fmla="*/ 193964 h 27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</a:cxnLst>
                <a:rect l="l" t="t" r="r" b="b"/>
                <a:pathLst>
                  <a:path w="2309343" h="275502">
                    <a:moveTo>
                      <a:pt x="0" y="110837"/>
                    </a:moveTo>
                    <a:cubicBezTo>
                      <a:pt x="4140" y="123256"/>
                      <a:pt x="12222" y="150768"/>
                      <a:pt x="20781" y="159327"/>
                    </a:cubicBezTo>
                    <a:cubicBezTo>
                      <a:pt x="25944" y="164490"/>
                      <a:pt x="34851" y="163379"/>
                      <a:pt x="41563" y="166255"/>
                    </a:cubicBezTo>
                    <a:cubicBezTo>
                      <a:pt x="51055" y="170323"/>
                      <a:pt x="60036" y="175491"/>
                      <a:pt x="69272" y="180109"/>
                    </a:cubicBezTo>
                    <a:cubicBezTo>
                      <a:pt x="71581" y="173182"/>
                      <a:pt x="77400" y="166530"/>
                      <a:pt x="76200" y="159327"/>
                    </a:cubicBezTo>
                    <a:cubicBezTo>
                      <a:pt x="74831" y="151115"/>
                      <a:pt x="66068" y="145992"/>
                      <a:pt x="62345" y="138546"/>
                    </a:cubicBezTo>
                    <a:cubicBezTo>
                      <a:pt x="57377" y="128610"/>
                      <a:pt x="50710" y="98931"/>
                      <a:pt x="48491" y="90055"/>
                    </a:cubicBezTo>
                    <a:cubicBezTo>
                      <a:pt x="50800" y="73891"/>
                      <a:pt x="45218" y="54314"/>
                      <a:pt x="55418" y="41564"/>
                    </a:cubicBezTo>
                    <a:cubicBezTo>
                      <a:pt x="60619" y="35063"/>
                      <a:pt x="71788" y="48358"/>
                      <a:pt x="76200" y="55418"/>
                    </a:cubicBezTo>
                    <a:cubicBezTo>
                      <a:pt x="83940" y="67802"/>
                      <a:pt x="83523" y="83920"/>
                      <a:pt x="90054" y="96982"/>
                    </a:cubicBezTo>
                    <a:cubicBezTo>
                      <a:pt x="104390" y="125653"/>
                      <a:pt x="109200" y="132006"/>
                      <a:pt x="117763" y="166255"/>
                    </a:cubicBezTo>
                    <a:cubicBezTo>
                      <a:pt x="120072" y="175491"/>
                      <a:pt x="118743" y="186530"/>
                      <a:pt x="124691" y="193964"/>
                    </a:cubicBezTo>
                    <a:cubicBezTo>
                      <a:pt x="129252" y="199666"/>
                      <a:pt x="138761" y="198015"/>
                      <a:pt x="145472" y="200891"/>
                    </a:cubicBezTo>
                    <a:cubicBezTo>
                      <a:pt x="154964" y="204959"/>
                      <a:pt x="163945" y="210128"/>
                      <a:pt x="173181" y="214746"/>
                    </a:cubicBezTo>
                    <a:cubicBezTo>
                      <a:pt x="204831" y="167272"/>
                      <a:pt x="177751" y="218316"/>
                      <a:pt x="173181" y="117764"/>
                    </a:cubicBezTo>
                    <a:cubicBezTo>
                      <a:pt x="172023" y="92286"/>
                      <a:pt x="177800" y="66964"/>
                      <a:pt x="180109" y="41564"/>
                    </a:cubicBezTo>
                    <a:cubicBezTo>
                      <a:pt x="181863" y="50333"/>
                      <a:pt x="187409" y="85513"/>
                      <a:pt x="193963" y="96982"/>
                    </a:cubicBezTo>
                    <a:cubicBezTo>
                      <a:pt x="199691" y="107006"/>
                      <a:pt x="207818" y="115455"/>
                      <a:pt x="214745" y="124691"/>
                    </a:cubicBezTo>
                    <a:cubicBezTo>
                      <a:pt x="222836" y="148965"/>
                      <a:pt x="219103" y="148093"/>
                      <a:pt x="242454" y="166255"/>
                    </a:cubicBezTo>
                    <a:cubicBezTo>
                      <a:pt x="255598" y="176478"/>
                      <a:pt x="284018" y="193964"/>
                      <a:pt x="284018" y="193964"/>
                    </a:cubicBezTo>
                    <a:cubicBezTo>
                      <a:pt x="295311" y="160084"/>
                      <a:pt x="292654" y="184382"/>
                      <a:pt x="277091" y="145473"/>
                    </a:cubicBezTo>
                    <a:cubicBezTo>
                      <a:pt x="271667" y="131913"/>
                      <a:pt x="267854" y="117764"/>
                      <a:pt x="263236" y="103909"/>
                    </a:cubicBezTo>
                    <a:cubicBezTo>
                      <a:pt x="260927" y="96982"/>
                      <a:pt x="259575" y="89658"/>
                      <a:pt x="256309" y="83127"/>
                    </a:cubicBezTo>
                    <a:cubicBezTo>
                      <a:pt x="239188" y="48887"/>
                      <a:pt x="245720" y="65215"/>
                      <a:pt x="235527" y="34637"/>
                    </a:cubicBezTo>
                    <a:cubicBezTo>
                      <a:pt x="237836" y="27710"/>
                      <a:pt x="235225" y="12822"/>
                      <a:pt x="242454" y="13855"/>
                    </a:cubicBezTo>
                    <a:cubicBezTo>
                      <a:pt x="258938" y="16210"/>
                      <a:pt x="284018" y="41564"/>
                      <a:pt x="284018" y="41564"/>
                    </a:cubicBezTo>
                    <a:cubicBezTo>
                      <a:pt x="329029" y="109083"/>
                      <a:pt x="258551" y="4194"/>
                      <a:pt x="318654" y="90055"/>
                    </a:cubicBezTo>
                    <a:cubicBezTo>
                      <a:pt x="328203" y="103696"/>
                      <a:pt x="346363" y="131618"/>
                      <a:pt x="346363" y="131618"/>
                    </a:cubicBezTo>
                    <a:cubicBezTo>
                      <a:pt x="348672" y="140854"/>
                      <a:pt x="350555" y="150208"/>
                      <a:pt x="353291" y="159327"/>
                    </a:cubicBezTo>
                    <a:cubicBezTo>
                      <a:pt x="357487" y="173315"/>
                      <a:pt x="367145" y="200891"/>
                      <a:pt x="367145" y="200891"/>
                    </a:cubicBezTo>
                    <a:cubicBezTo>
                      <a:pt x="415237" y="128755"/>
                      <a:pt x="350318" y="233906"/>
                      <a:pt x="387927" y="20782"/>
                    </a:cubicBezTo>
                    <a:cubicBezTo>
                      <a:pt x="390465" y="6400"/>
                      <a:pt x="393019" y="50663"/>
                      <a:pt x="401781" y="62346"/>
                    </a:cubicBezTo>
                    <a:lnTo>
                      <a:pt x="422563" y="90055"/>
                    </a:lnTo>
                    <a:cubicBezTo>
                      <a:pt x="439051" y="139516"/>
                      <a:pt x="424267" y="123517"/>
                      <a:pt x="457200" y="145473"/>
                    </a:cubicBezTo>
                    <a:cubicBezTo>
                      <a:pt x="496902" y="205028"/>
                      <a:pt x="444038" y="134944"/>
                      <a:pt x="491836" y="173182"/>
                    </a:cubicBezTo>
                    <a:cubicBezTo>
                      <a:pt x="536600" y="208992"/>
                      <a:pt x="474238" y="183480"/>
                      <a:pt x="526472" y="200891"/>
                    </a:cubicBezTo>
                    <a:cubicBezTo>
                      <a:pt x="528781" y="193964"/>
                      <a:pt x="533920" y="187393"/>
                      <a:pt x="533400" y="180109"/>
                    </a:cubicBezTo>
                    <a:cubicBezTo>
                      <a:pt x="527972" y="104117"/>
                      <a:pt x="524955" y="126310"/>
                      <a:pt x="512618" y="83127"/>
                    </a:cubicBezTo>
                    <a:cubicBezTo>
                      <a:pt x="510003" y="73973"/>
                      <a:pt x="510415" y="63684"/>
                      <a:pt x="505691" y="55418"/>
                    </a:cubicBezTo>
                    <a:cubicBezTo>
                      <a:pt x="500831" y="46912"/>
                      <a:pt x="491836" y="41564"/>
                      <a:pt x="484909" y="34637"/>
                    </a:cubicBezTo>
                    <a:cubicBezTo>
                      <a:pt x="473778" y="1246"/>
                      <a:pt x="473696" y="15175"/>
                      <a:pt x="498763" y="27709"/>
                    </a:cubicBezTo>
                    <a:cubicBezTo>
                      <a:pt x="505294" y="30975"/>
                      <a:pt x="512618" y="32328"/>
                      <a:pt x="519545" y="34637"/>
                    </a:cubicBezTo>
                    <a:cubicBezTo>
                      <a:pt x="556494" y="90057"/>
                      <a:pt x="507997" y="23088"/>
                      <a:pt x="554181" y="69273"/>
                    </a:cubicBezTo>
                    <a:cubicBezTo>
                      <a:pt x="560068" y="75160"/>
                      <a:pt x="562706" y="83659"/>
                      <a:pt x="568036" y="90055"/>
                    </a:cubicBezTo>
                    <a:cubicBezTo>
                      <a:pt x="574308" y="97581"/>
                      <a:pt x="582546" y="103311"/>
                      <a:pt x="588818" y="110837"/>
                    </a:cubicBezTo>
                    <a:cubicBezTo>
                      <a:pt x="594148" y="117233"/>
                      <a:pt x="596171" y="126417"/>
                      <a:pt x="602672" y="131618"/>
                    </a:cubicBezTo>
                    <a:cubicBezTo>
                      <a:pt x="608374" y="136180"/>
                      <a:pt x="616527" y="136237"/>
                      <a:pt x="623454" y="138546"/>
                    </a:cubicBezTo>
                    <a:cubicBezTo>
                      <a:pt x="628351" y="153236"/>
                      <a:pt x="631340" y="178532"/>
                      <a:pt x="658091" y="173182"/>
                    </a:cubicBezTo>
                    <a:cubicBezTo>
                      <a:pt x="665251" y="171750"/>
                      <a:pt x="662709" y="159327"/>
                      <a:pt x="665018" y="152400"/>
                    </a:cubicBezTo>
                    <a:cubicBezTo>
                      <a:pt x="661420" y="138009"/>
                      <a:pt x="650562" y="91561"/>
                      <a:pt x="644236" y="83127"/>
                    </a:cubicBezTo>
                    <a:lnTo>
                      <a:pt x="623454" y="55418"/>
                    </a:lnTo>
                    <a:cubicBezTo>
                      <a:pt x="609857" y="14625"/>
                      <a:pt x="594463" y="5388"/>
                      <a:pt x="630381" y="20782"/>
                    </a:cubicBezTo>
                    <a:cubicBezTo>
                      <a:pt x="639873" y="24850"/>
                      <a:pt x="648854" y="30019"/>
                      <a:pt x="658091" y="34637"/>
                    </a:cubicBezTo>
                    <a:cubicBezTo>
                      <a:pt x="662709" y="41564"/>
                      <a:pt x="665444" y="50217"/>
                      <a:pt x="671945" y="55418"/>
                    </a:cubicBezTo>
                    <a:cubicBezTo>
                      <a:pt x="677647" y="59980"/>
                      <a:pt x="687564" y="57183"/>
                      <a:pt x="692727" y="62346"/>
                    </a:cubicBezTo>
                    <a:cubicBezTo>
                      <a:pt x="735525" y="105145"/>
                      <a:pt x="678627" y="80737"/>
                      <a:pt x="727363" y="96982"/>
                    </a:cubicBezTo>
                    <a:cubicBezTo>
                      <a:pt x="734290" y="106218"/>
                      <a:pt x="739981" y="116527"/>
                      <a:pt x="748145" y="124691"/>
                    </a:cubicBezTo>
                    <a:cubicBezTo>
                      <a:pt x="754032" y="130578"/>
                      <a:pt x="763726" y="132045"/>
                      <a:pt x="768927" y="138546"/>
                    </a:cubicBezTo>
                    <a:cubicBezTo>
                      <a:pt x="807168" y="186346"/>
                      <a:pt x="737076" y="133474"/>
                      <a:pt x="796636" y="173182"/>
                    </a:cubicBezTo>
                    <a:cubicBezTo>
                      <a:pt x="798945" y="180109"/>
                      <a:pt x="796261" y="193964"/>
                      <a:pt x="803563" y="193964"/>
                    </a:cubicBezTo>
                    <a:cubicBezTo>
                      <a:pt x="810865" y="193964"/>
                      <a:pt x="810977" y="180468"/>
                      <a:pt x="810491" y="173182"/>
                    </a:cubicBezTo>
                    <a:cubicBezTo>
                      <a:pt x="804575" y="84446"/>
                      <a:pt x="803143" y="116291"/>
                      <a:pt x="789709" y="69273"/>
                    </a:cubicBezTo>
                    <a:cubicBezTo>
                      <a:pt x="787093" y="60119"/>
                      <a:pt x="776049" y="48296"/>
                      <a:pt x="782781" y="41564"/>
                    </a:cubicBezTo>
                    <a:cubicBezTo>
                      <a:pt x="788668" y="35677"/>
                      <a:pt x="796788" y="50579"/>
                      <a:pt x="803563" y="55418"/>
                    </a:cubicBezTo>
                    <a:cubicBezTo>
                      <a:pt x="812958" y="62129"/>
                      <a:pt x="822036" y="69273"/>
                      <a:pt x="831272" y="76200"/>
                    </a:cubicBezTo>
                    <a:cubicBezTo>
                      <a:pt x="844002" y="114386"/>
                      <a:pt x="830047" y="82852"/>
                      <a:pt x="865909" y="124691"/>
                    </a:cubicBezTo>
                    <a:cubicBezTo>
                      <a:pt x="871327" y="131012"/>
                      <a:pt x="876040" y="138026"/>
                      <a:pt x="879763" y="145473"/>
                    </a:cubicBezTo>
                    <a:cubicBezTo>
                      <a:pt x="883029" y="152004"/>
                      <a:pt x="881528" y="161092"/>
                      <a:pt x="886691" y="166255"/>
                    </a:cubicBezTo>
                    <a:cubicBezTo>
                      <a:pt x="891854" y="171418"/>
                      <a:pt x="900545" y="170873"/>
                      <a:pt x="907472" y="173182"/>
                    </a:cubicBezTo>
                    <a:cubicBezTo>
                      <a:pt x="909781" y="166255"/>
                      <a:pt x="915006" y="159677"/>
                      <a:pt x="914400" y="152400"/>
                    </a:cubicBezTo>
                    <a:cubicBezTo>
                      <a:pt x="910242" y="102501"/>
                      <a:pt x="903407" y="103537"/>
                      <a:pt x="893618" y="69273"/>
                    </a:cubicBezTo>
                    <a:cubicBezTo>
                      <a:pt x="891003" y="60119"/>
                      <a:pt x="889307" y="50718"/>
                      <a:pt x="886691" y="41564"/>
                    </a:cubicBezTo>
                    <a:cubicBezTo>
                      <a:pt x="884685" y="34543"/>
                      <a:pt x="873232" y="24048"/>
                      <a:pt x="879763" y="20782"/>
                    </a:cubicBezTo>
                    <a:cubicBezTo>
                      <a:pt x="887210" y="17059"/>
                      <a:pt x="893618" y="30019"/>
                      <a:pt x="900545" y="34637"/>
                    </a:cubicBezTo>
                    <a:cubicBezTo>
                      <a:pt x="937494" y="90057"/>
                      <a:pt x="888997" y="23088"/>
                      <a:pt x="935181" y="69273"/>
                    </a:cubicBezTo>
                    <a:cubicBezTo>
                      <a:pt x="966513" y="100606"/>
                      <a:pt x="929362" y="83497"/>
                      <a:pt x="969818" y="96982"/>
                    </a:cubicBezTo>
                    <a:cubicBezTo>
                      <a:pt x="974436" y="106218"/>
                      <a:pt x="976370" y="117389"/>
                      <a:pt x="983672" y="124691"/>
                    </a:cubicBezTo>
                    <a:cubicBezTo>
                      <a:pt x="988835" y="129854"/>
                      <a:pt x="999892" y="125916"/>
                      <a:pt x="1004454" y="131618"/>
                    </a:cubicBezTo>
                    <a:cubicBezTo>
                      <a:pt x="1010401" y="139052"/>
                      <a:pt x="1007631" y="150576"/>
                      <a:pt x="1011381" y="159327"/>
                    </a:cubicBezTo>
                    <a:cubicBezTo>
                      <a:pt x="1020617" y="180878"/>
                      <a:pt x="1027546" y="181649"/>
                      <a:pt x="1046018" y="193964"/>
                    </a:cubicBezTo>
                    <a:cubicBezTo>
                      <a:pt x="1031933" y="123533"/>
                      <a:pt x="1046366" y="188254"/>
                      <a:pt x="1032163" y="138546"/>
                    </a:cubicBezTo>
                    <a:cubicBezTo>
                      <a:pt x="1029204" y="128189"/>
                      <a:pt x="1023845" y="101127"/>
                      <a:pt x="1018309" y="90055"/>
                    </a:cubicBezTo>
                    <a:cubicBezTo>
                      <a:pt x="1014586" y="82608"/>
                      <a:pt x="1009072" y="76200"/>
                      <a:pt x="1004454" y="69273"/>
                    </a:cubicBezTo>
                    <a:cubicBezTo>
                      <a:pt x="1006763" y="62346"/>
                      <a:pt x="1004079" y="48491"/>
                      <a:pt x="1011381" y="48491"/>
                    </a:cubicBezTo>
                    <a:cubicBezTo>
                      <a:pt x="1019707" y="48491"/>
                      <a:pt x="1019906" y="62877"/>
                      <a:pt x="1025236" y="69273"/>
                    </a:cubicBezTo>
                    <a:cubicBezTo>
                      <a:pt x="1062940" y="114517"/>
                      <a:pt x="1027860" y="64970"/>
                      <a:pt x="1073727" y="110837"/>
                    </a:cubicBezTo>
                    <a:cubicBezTo>
                      <a:pt x="1119909" y="157019"/>
                      <a:pt x="1052943" y="108525"/>
                      <a:pt x="1108363" y="145473"/>
                    </a:cubicBezTo>
                    <a:cubicBezTo>
                      <a:pt x="1112981" y="152400"/>
                      <a:pt x="1116331" y="160368"/>
                      <a:pt x="1122218" y="166255"/>
                    </a:cubicBezTo>
                    <a:cubicBezTo>
                      <a:pt x="1128105" y="172142"/>
                      <a:pt x="1138382" y="187036"/>
                      <a:pt x="1143000" y="180109"/>
                    </a:cubicBezTo>
                    <a:cubicBezTo>
                      <a:pt x="1149531" y="170312"/>
                      <a:pt x="1138178" y="157057"/>
                      <a:pt x="1136072" y="145473"/>
                    </a:cubicBezTo>
                    <a:cubicBezTo>
                      <a:pt x="1133255" y="129982"/>
                      <a:pt x="1128705" y="93497"/>
                      <a:pt x="1122218" y="76200"/>
                    </a:cubicBezTo>
                    <a:cubicBezTo>
                      <a:pt x="1118592" y="66531"/>
                      <a:pt x="1112981" y="57727"/>
                      <a:pt x="1108363" y="48491"/>
                    </a:cubicBezTo>
                    <a:cubicBezTo>
                      <a:pt x="1106054" y="39255"/>
                      <a:pt x="1104051" y="29936"/>
                      <a:pt x="1101436" y="20782"/>
                    </a:cubicBezTo>
                    <a:cubicBezTo>
                      <a:pt x="1099430" y="13761"/>
                      <a:pt x="1087207" y="0"/>
                      <a:pt x="1094509" y="0"/>
                    </a:cubicBezTo>
                    <a:cubicBezTo>
                      <a:pt x="1102834" y="0"/>
                      <a:pt x="1103033" y="14386"/>
                      <a:pt x="1108363" y="20782"/>
                    </a:cubicBezTo>
                    <a:cubicBezTo>
                      <a:pt x="1114635" y="28308"/>
                      <a:pt x="1122873" y="34038"/>
                      <a:pt x="1129145" y="41564"/>
                    </a:cubicBezTo>
                    <a:cubicBezTo>
                      <a:pt x="1161873" y="80837"/>
                      <a:pt x="1122974" y="42622"/>
                      <a:pt x="1156854" y="90055"/>
                    </a:cubicBezTo>
                    <a:cubicBezTo>
                      <a:pt x="1162548" y="98027"/>
                      <a:pt x="1170709" y="103910"/>
                      <a:pt x="1177636" y="110837"/>
                    </a:cubicBezTo>
                    <a:cubicBezTo>
                      <a:pt x="1182449" y="125275"/>
                      <a:pt x="1188906" y="147913"/>
                      <a:pt x="1198418" y="159327"/>
                    </a:cubicBezTo>
                    <a:cubicBezTo>
                      <a:pt x="1203748" y="165723"/>
                      <a:pt x="1212273" y="168564"/>
                      <a:pt x="1219200" y="173182"/>
                    </a:cubicBezTo>
                    <a:cubicBezTo>
                      <a:pt x="1221509" y="163946"/>
                      <a:pt x="1227474" y="154898"/>
                      <a:pt x="1226127" y="145473"/>
                    </a:cubicBezTo>
                    <a:cubicBezTo>
                      <a:pt x="1224949" y="137231"/>
                      <a:pt x="1215653" y="132299"/>
                      <a:pt x="1212272" y="124691"/>
                    </a:cubicBezTo>
                    <a:cubicBezTo>
                      <a:pt x="1206341" y="111346"/>
                      <a:pt x="1201960" y="97295"/>
                      <a:pt x="1198418" y="83127"/>
                    </a:cubicBezTo>
                    <a:cubicBezTo>
                      <a:pt x="1196109" y="73891"/>
                      <a:pt x="1195241" y="64169"/>
                      <a:pt x="1191491" y="55418"/>
                    </a:cubicBezTo>
                    <a:cubicBezTo>
                      <a:pt x="1188211" y="47766"/>
                      <a:pt x="1182254" y="41564"/>
                      <a:pt x="1177636" y="34637"/>
                    </a:cubicBezTo>
                    <a:cubicBezTo>
                      <a:pt x="1175327" y="27710"/>
                      <a:pt x="1164178" y="10590"/>
                      <a:pt x="1170709" y="13855"/>
                    </a:cubicBezTo>
                    <a:cubicBezTo>
                      <a:pt x="1181036" y="19018"/>
                      <a:pt x="1183327" y="33400"/>
                      <a:pt x="1191491" y="41564"/>
                    </a:cubicBezTo>
                    <a:cubicBezTo>
                      <a:pt x="1245984" y="96057"/>
                      <a:pt x="1176307" y="8104"/>
                      <a:pt x="1233054" y="76200"/>
                    </a:cubicBezTo>
                    <a:cubicBezTo>
                      <a:pt x="1238384" y="82596"/>
                      <a:pt x="1242778" y="89753"/>
                      <a:pt x="1246909" y="96982"/>
                    </a:cubicBezTo>
                    <a:cubicBezTo>
                      <a:pt x="1252032" y="105948"/>
                      <a:pt x="1253461" y="117389"/>
                      <a:pt x="1260763" y="124691"/>
                    </a:cubicBezTo>
                    <a:cubicBezTo>
                      <a:pt x="1265926" y="129854"/>
                      <a:pt x="1274618" y="129309"/>
                      <a:pt x="1281545" y="131618"/>
                    </a:cubicBezTo>
                    <a:cubicBezTo>
                      <a:pt x="1284250" y="137029"/>
                      <a:pt x="1302327" y="189508"/>
                      <a:pt x="1302327" y="138546"/>
                    </a:cubicBezTo>
                    <a:cubicBezTo>
                      <a:pt x="1302327" y="120915"/>
                      <a:pt x="1283056" y="101306"/>
                      <a:pt x="1274618" y="90055"/>
                    </a:cubicBezTo>
                    <a:cubicBezTo>
                      <a:pt x="1270000" y="76200"/>
                      <a:pt x="1248612" y="40390"/>
                      <a:pt x="1260763" y="48491"/>
                    </a:cubicBezTo>
                    <a:cubicBezTo>
                      <a:pt x="1289495" y="67646"/>
                      <a:pt x="1286710" y="63827"/>
                      <a:pt x="1316181" y="96982"/>
                    </a:cubicBezTo>
                    <a:cubicBezTo>
                      <a:pt x="1353675" y="139163"/>
                      <a:pt x="1318907" y="112654"/>
                      <a:pt x="1357745" y="138546"/>
                    </a:cubicBezTo>
                    <a:cubicBezTo>
                      <a:pt x="1361703" y="144483"/>
                      <a:pt x="1379188" y="176480"/>
                      <a:pt x="1392381" y="173182"/>
                    </a:cubicBezTo>
                    <a:cubicBezTo>
                      <a:pt x="1399465" y="171411"/>
                      <a:pt x="1397000" y="159327"/>
                      <a:pt x="1399309" y="152400"/>
                    </a:cubicBezTo>
                    <a:cubicBezTo>
                      <a:pt x="1394691" y="136236"/>
                      <a:pt x="1389877" y="120127"/>
                      <a:pt x="1385454" y="103909"/>
                    </a:cubicBezTo>
                    <a:cubicBezTo>
                      <a:pt x="1382949" y="94724"/>
                      <a:pt x="1369006" y="76200"/>
                      <a:pt x="1378527" y="76200"/>
                    </a:cubicBezTo>
                    <a:cubicBezTo>
                      <a:pt x="1395178" y="76200"/>
                      <a:pt x="1420091" y="103909"/>
                      <a:pt x="1420091" y="103909"/>
                    </a:cubicBezTo>
                    <a:cubicBezTo>
                      <a:pt x="1422400" y="110836"/>
                      <a:pt x="1421855" y="119528"/>
                      <a:pt x="1427018" y="124691"/>
                    </a:cubicBezTo>
                    <a:cubicBezTo>
                      <a:pt x="1469818" y="167492"/>
                      <a:pt x="1445409" y="110591"/>
                      <a:pt x="1461654" y="159327"/>
                    </a:cubicBezTo>
                    <a:cubicBezTo>
                      <a:pt x="1463963" y="152400"/>
                      <a:pt x="1469781" y="145748"/>
                      <a:pt x="1468581" y="138546"/>
                    </a:cubicBezTo>
                    <a:cubicBezTo>
                      <a:pt x="1467212" y="130334"/>
                      <a:pt x="1458858" y="124993"/>
                      <a:pt x="1454727" y="117764"/>
                    </a:cubicBezTo>
                    <a:cubicBezTo>
                      <a:pt x="1449604" y="108798"/>
                      <a:pt x="1444940" y="99547"/>
                      <a:pt x="1440872" y="90055"/>
                    </a:cubicBezTo>
                    <a:cubicBezTo>
                      <a:pt x="1437996" y="83343"/>
                      <a:pt x="1437210" y="75804"/>
                      <a:pt x="1433945" y="69273"/>
                    </a:cubicBezTo>
                    <a:cubicBezTo>
                      <a:pt x="1430222" y="61826"/>
                      <a:pt x="1424709" y="55418"/>
                      <a:pt x="1420091" y="48491"/>
                    </a:cubicBezTo>
                    <a:cubicBezTo>
                      <a:pt x="1422400" y="36946"/>
                      <a:pt x="1417824" y="21210"/>
                      <a:pt x="1427018" y="13855"/>
                    </a:cubicBezTo>
                    <a:cubicBezTo>
                      <a:pt x="1434452" y="7908"/>
                      <a:pt x="1445976" y="17032"/>
                      <a:pt x="1454727" y="20782"/>
                    </a:cubicBezTo>
                    <a:cubicBezTo>
                      <a:pt x="1475138" y="29530"/>
                      <a:pt x="1479649" y="41154"/>
                      <a:pt x="1496291" y="55418"/>
                    </a:cubicBezTo>
                    <a:cubicBezTo>
                      <a:pt x="1505057" y="62932"/>
                      <a:pt x="1514764" y="69273"/>
                      <a:pt x="1524000" y="76200"/>
                    </a:cubicBezTo>
                    <a:cubicBezTo>
                      <a:pt x="1528618" y="83127"/>
                      <a:pt x="1533015" y="90207"/>
                      <a:pt x="1537854" y="96982"/>
                    </a:cubicBezTo>
                    <a:cubicBezTo>
                      <a:pt x="1544565" y="106377"/>
                      <a:pt x="1553473" y="114364"/>
                      <a:pt x="1558636" y="124691"/>
                    </a:cubicBezTo>
                    <a:cubicBezTo>
                      <a:pt x="1565167" y="137753"/>
                      <a:pt x="1568949" y="152087"/>
                      <a:pt x="1572491" y="166255"/>
                    </a:cubicBezTo>
                    <a:cubicBezTo>
                      <a:pt x="1574800" y="175491"/>
                      <a:pt x="1579418" y="203485"/>
                      <a:pt x="1579418" y="193964"/>
                    </a:cubicBezTo>
                    <a:cubicBezTo>
                      <a:pt x="1579418" y="142224"/>
                      <a:pt x="1579258" y="148696"/>
                      <a:pt x="1558636" y="117764"/>
                    </a:cubicBezTo>
                    <a:cubicBezTo>
                      <a:pt x="1556327" y="108528"/>
                      <a:pt x="1554325" y="99209"/>
                      <a:pt x="1551709" y="90055"/>
                    </a:cubicBezTo>
                    <a:cubicBezTo>
                      <a:pt x="1549703" y="83034"/>
                      <a:pt x="1541515" y="75804"/>
                      <a:pt x="1544781" y="69273"/>
                    </a:cubicBezTo>
                    <a:cubicBezTo>
                      <a:pt x="1548046" y="62742"/>
                      <a:pt x="1558636" y="64655"/>
                      <a:pt x="1565563" y="62346"/>
                    </a:cubicBezTo>
                    <a:cubicBezTo>
                      <a:pt x="1581474" y="125983"/>
                      <a:pt x="1558480" y="60419"/>
                      <a:pt x="1593272" y="103909"/>
                    </a:cubicBezTo>
                    <a:cubicBezTo>
                      <a:pt x="1620601" y="138070"/>
                      <a:pt x="1570442" y="117252"/>
                      <a:pt x="1627909" y="131618"/>
                    </a:cubicBezTo>
                    <a:cubicBezTo>
                      <a:pt x="1634836" y="136236"/>
                      <a:pt x="1642804" y="139586"/>
                      <a:pt x="1648691" y="145473"/>
                    </a:cubicBezTo>
                    <a:cubicBezTo>
                      <a:pt x="1654578" y="151360"/>
                      <a:pt x="1662545" y="174580"/>
                      <a:pt x="1662545" y="166255"/>
                    </a:cubicBezTo>
                    <a:cubicBezTo>
                      <a:pt x="1662545" y="151651"/>
                      <a:pt x="1653309" y="138546"/>
                      <a:pt x="1648691" y="124691"/>
                    </a:cubicBezTo>
                    <a:lnTo>
                      <a:pt x="1641763" y="103909"/>
                    </a:lnTo>
                    <a:cubicBezTo>
                      <a:pt x="1648690" y="101600"/>
                      <a:pt x="1656703" y="92601"/>
                      <a:pt x="1662545" y="96982"/>
                    </a:cubicBezTo>
                    <a:cubicBezTo>
                      <a:pt x="1670161" y="102694"/>
                      <a:pt x="1663938" y="116944"/>
                      <a:pt x="1669472" y="124691"/>
                    </a:cubicBezTo>
                    <a:cubicBezTo>
                      <a:pt x="1676183" y="134086"/>
                      <a:pt x="1689017" y="137309"/>
                      <a:pt x="1697181" y="145473"/>
                    </a:cubicBezTo>
                    <a:cubicBezTo>
                      <a:pt x="1743359" y="191651"/>
                      <a:pt x="1676404" y="143168"/>
                      <a:pt x="1731818" y="180109"/>
                    </a:cubicBezTo>
                    <a:cubicBezTo>
                      <a:pt x="1768756" y="235519"/>
                      <a:pt x="1720278" y="168572"/>
                      <a:pt x="1766454" y="214746"/>
                    </a:cubicBezTo>
                    <a:cubicBezTo>
                      <a:pt x="1797788" y="246079"/>
                      <a:pt x="1760633" y="228968"/>
                      <a:pt x="1801091" y="242455"/>
                    </a:cubicBezTo>
                    <a:cubicBezTo>
                      <a:pt x="1798782" y="235528"/>
                      <a:pt x="1796169" y="228694"/>
                      <a:pt x="1794163" y="221673"/>
                    </a:cubicBezTo>
                    <a:cubicBezTo>
                      <a:pt x="1791204" y="211316"/>
                      <a:pt x="1785845" y="184254"/>
                      <a:pt x="1780309" y="173182"/>
                    </a:cubicBezTo>
                    <a:cubicBezTo>
                      <a:pt x="1776586" y="165735"/>
                      <a:pt x="1771072" y="159327"/>
                      <a:pt x="1766454" y="152400"/>
                    </a:cubicBezTo>
                    <a:cubicBezTo>
                      <a:pt x="1764145" y="143164"/>
                      <a:pt x="1763785" y="133206"/>
                      <a:pt x="1759527" y="124691"/>
                    </a:cubicBezTo>
                    <a:cubicBezTo>
                      <a:pt x="1752080" y="109798"/>
                      <a:pt x="1731818" y="83127"/>
                      <a:pt x="1731818" y="83127"/>
                    </a:cubicBezTo>
                    <a:cubicBezTo>
                      <a:pt x="1729509" y="73891"/>
                      <a:pt x="1716051" y="58954"/>
                      <a:pt x="1724891" y="55418"/>
                    </a:cubicBezTo>
                    <a:cubicBezTo>
                      <a:pt x="1738450" y="49994"/>
                      <a:pt x="1766454" y="69273"/>
                      <a:pt x="1766454" y="69273"/>
                    </a:cubicBezTo>
                    <a:cubicBezTo>
                      <a:pt x="1773381" y="78509"/>
                      <a:pt x="1778470" y="89468"/>
                      <a:pt x="1787236" y="96982"/>
                    </a:cubicBezTo>
                    <a:cubicBezTo>
                      <a:pt x="1795077" y="103702"/>
                      <a:pt x="1806188" y="105364"/>
                      <a:pt x="1814945" y="110837"/>
                    </a:cubicBezTo>
                    <a:cubicBezTo>
                      <a:pt x="1886886" y="155800"/>
                      <a:pt x="1800154" y="110367"/>
                      <a:pt x="1870363" y="145473"/>
                    </a:cubicBezTo>
                    <a:cubicBezTo>
                      <a:pt x="1895766" y="183576"/>
                      <a:pt x="1870361" y="151243"/>
                      <a:pt x="1905000" y="180109"/>
                    </a:cubicBezTo>
                    <a:cubicBezTo>
                      <a:pt x="1958345" y="224563"/>
                      <a:pt x="1894958" y="180342"/>
                      <a:pt x="1946563" y="214746"/>
                    </a:cubicBezTo>
                    <a:lnTo>
                      <a:pt x="1918854" y="173182"/>
                    </a:lnTo>
                    <a:cubicBezTo>
                      <a:pt x="1914236" y="166255"/>
                      <a:pt x="1909995" y="159060"/>
                      <a:pt x="1905000" y="152400"/>
                    </a:cubicBezTo>
                    <a:cubicBezTo>
                      <a:pt x="1898073" y="143164"/>
                      <a:pt x="1892382" y="132855"/>
                      <a:pt x="1884218" y="124691"/>
                    </a:cubicBezTo>
                    <a:cubicBezTo>
                      <a:pt x="1878331" y="118804"/>
                      <a:pt x="1870363" y="115455"/>
                      <a:pt x="1863436" y="110837"/>
                    </a:cubicBezTo>
                    <a:cubicBezTo>
                      <a:pt x="1844965" y="55421"/>
                      <a:pt x="1872672" y="120072"/>
                      <a:pt x="1835727" y="83127"/>
                    </a:cubicBezTo>
                    <a:cubicBezTo>
                      <a:pt x="1828425" y="75825"/>
                      <a:pt x="1813017" y="60731"/>
                      <a:pt x="1821872" y="55418"/>
                    </a:cubicBezTo>
                    <a:cubicBezTo>
                      <a:pt x="1835873" y="47018"/>
                      <a:pt x="1854257" y="59662"/>
                      <a:pt x="1870363" y="62346"/>
                    </a:cubicBezTo>
                    <a:cubicBezTo>
                      <a:pt x="1903804" y="67920"/>
                      <a:pt x="1899012" y="67277"/>
                      <a:pt x="1925781" y="76200"/>
                    </a:cubicBezTo>
                    <a:cubicBezTo>
                      <a:pt x="1932708" y="80818"/>
                      <a:pt x="1939334" y="85924"/>
                      <a:pt x="1946563" y="90055"/>
                    </a:cubicBezTo>
                    <a:cubicBezTo>
                      <a:pt x="1955529" y="95178"/>
                      <a:pt x="1965869" y="97907"/>
                      <a:pt x="1974272" y="103909"/>
                    </a:cubicBezTo>
                    <a:cubicBezTo>
                      <a:pt x="1982244" y="109603"/>
                      <a:pt x="1987528" y="118419"/>
                      <a:pt x="1995054" y="124691"/>
                    </a:cubicBezTo>
                    <a:cubicBezTo>
                      <a:pt x="2001450" y="130021"/>
                      <a:pt x="2008909" y="133928"/>
                      <a:pt x="2015836" y="138546"/>
                    </a:cubicBezTo>
                    <a:cubicBezTo>
                      <a:pt x="2018145" y="147782"/>
                      <a:pt x="2028044" y="158334"/>
                      <a:pt x="2022763" y="166255"/>
                    </a:cubicBezTo>
                    <a:cubicBezTo>
                      <a:pt x="2018712" y="172331"/>
                      <a:pt x="2006225" y="165269"/>
                      <a:pt x="2001981" y="159327"/>
                    </a:cubicBezTo>
                    <a:cubicBezTo>
                      <a:pt x="1993493" y="147443"/>
                      <a:pt x="1994658" y="130826"/>
                      <a:pt x="1988127" y="117764"/>
                    </a:cubicBezTo>
                    <a:cubicBezTo>
                      <a:pt x="1971006" y="83524"/>
                      <a:pt x="1977537" y="99852"/>
                      <a:pt x="1967345" y="69273"/>
                    </a:cubicBezTo>
                    <a:cubicBezTo>
                      <a:pt x="1969654" y="60037"/>
                      <a:pt x="1965757" y="45822"/>
                      <a:pt x="1974272" y="41564"/>
                    </a:cubicBezTo>
                    <a:cubicBezTo>
                      <a:pt x="1981718" y="37841"/>
                      <a:pt x="1987607" y="51695"/>
                      <a:pt x="1995054" y="55418"/>
                    </a:cubicBezTo>
                    <a:cubicBezTo>
                      <a:pt x="2001585" y="58684"/>
                      <a:pt x="2008909" y="60037"/>
                      <a:pt x="2015836" y="62346"/>
                    </a:cubicBezTo>
                    <a:cubicBezTo>
                      <a:pt x="2020454" y="71582"/>
                      <a:pt x="2022389" y="82753"/>
                      <a:pt x="2029691" y="90055"/>
                    </a:cubicBezTo>
                    <a:cubicBezTo>
                      <a:pt x="2034854" y="95218"/>
                      <a:pt x="2045309" y="91819"/>
                      <a:pt x="2050472" y="96982"/>
                    </a:cubicBezTo>
                    <a:cubicBezTo>
                      <a:pt x="2093271" y="139781"/>
                      <a:pt x="2036373" y="115373"/>
                      <a:pt x="2085109" y="131618"/>
                    </a:cubicBezTo>
                    <a:cubicBezTo>
                      <a:pt x="2089727" y="140854"/>
                      <a:pt x="2092352" y="151394"/>
                      <a:pt x="2098963" y="159327"/>
                    </a:cubicBezTo>
                    <a:cubicBezTo>
                      <a:pt x="2133778" y="201106"/>
                      <a:pt x="2110133" y="144346"/>
                      <a:pt x="2126672" y="193964"/>
                    </a:cubicBezTo>
                    <a:cubicBezTo>
                      <a:pt x="2137056" y="162815"/>
                      <a:pt x="2134791" y="182007"/>
                      <a:pt x="2126672" y="145473"/>
                    </a:cubicBezTo>
                    <a:cubicBezTo>
                      <a:pt x="2124118" y="133979"/>
                      <a:pt x="2116889" y="99415"/>
                      <a:pt x="2119745" y="110837"/>
                    </a:cubicBezTo>
                    <a:cubicBezTo>
                      <a:pt x="2120670" y="114537"/>
                      <a:pt x="2129622" y="153361"/>
                      <a:pt x="2133600" y="159327"/>
                    </a:cubicBezTo>
                    <a:cubicBezTo>
                      <a:pt x="2139034" y="167478"/>
                      <a:pt x="2148110" y="172583"/>
                      <a:pt x="2154381" y="180109"/>
                    </a:cubicBezTo>
                    <a:cubicBezTo>
                      <a:pt x="2183243" y="214745"/>
                      <a:pt x="2150920" y="189346"/>
                      <a:pt x="2189018" y="214746"/>
                    </a:cubicBezTo>
                    <a:cubicBezTo>
                      <a:pt x="2209270" y="275502"/>
                      <a:pt x="2197145" y="242727"/>
                      <a:pt x="2175163" y="110837"/>
                    </a:cubicBezTo>
                    <a:cubicBezTo>
                      <a:pt x="2167035" y="62070"/>
                      <a:pt x="2154911" y="64832"/>
                      <a:pt x="2189018" y="76200"/>
                    </a:cubicBezTo>
                    <a:cubicBezTo>
                      <a:pt x="2195509" y="85937"/>
                      <a:pt x="2216968" y="118960"/>
                      <a:pt x="2223654" y="124691"/>
                    </a:cubicBezTo>
                    <a:cubicBezTo>
                      <a:pt x="2231495" y="131411"/>
                      <a:pt x="2242127" y="133928"/>
                      <a:pt x="2251363" y="138546"/>
                    </a:cubicBezTo>
                    <a:cubicBezTo>
                      <a:pt x="2253672" y="145473"/>
                      <a:pt x="2255025" y="152796"/>
                      <a:pt x="2258291" y="159327"/>
                    </a:cubicBezTo>
                    <a:cubicBezTo>
                      <a:pt x="2283437" y="209618"/>
                      <a:pt x="2273833" y="157967"/>
                      <a:pt x="2265218" y="117764"/>
                    </a:cubicBezTo>
                    <a:cubicBezTo>
                      <a:pt x="2262612" y="105605"/>
                      <a:pt x="2255981" y="94673"/>
                      <a:pt x="2251363" y="83127"/>
                    </a:cubicBezTo>
                    <a:cubicBezTo>
                      <a:pt x="2249054" y="69273"/>
                      <a:pt x="2244436" y="55609"/>
                      <a:pt x="2244436" y="41564"/>
                    </a:cubicBezTo>
                    <a:cubicBezTo>
                      <a:pt x="2244436" y="34262"/>
                      <a:pt x="2249357" y="55325"/>
                      <a:pt x="2251363" y="62346"/>
                    </a:cubicBezTo>
                    <a:cubicBezTo>
                      <a:pt x="2253979" y="71500"/>
                      <a:pt x="2254033" y="81540"/>
                      <a:pt x="2258291" y="90055"/>
                    </a:cubicBezTo>
                    <a:cubicBezTo>
                      <a:pt x="2265738" y="104948"/>
                      <a:pt x="2286000" y="131618"/>
                      <a:pt x="2286000" y="131618"/>
                    </a:cubicBezTo>
                    <a:cubicBezTo>
                      <a:pt x="2288309" y="140854"/>
                      <a:pt x="2289177" y="150576"/>
                      <a:pt x="2292927" y="159327"/>
                    </a:cubicBezTo>
                    <a:cubicBezTo>
                      <a:pt x="2309343" y="197632"/>
                      <a:pt x="2306781" y="164195"/>
                      <a:pt x="2306781" y="193964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1071538" y="642918"/>
              <a:ext cx="758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Такт 1</a:t>
              </a:r>
              <a:endParaRPr lang="ru-RU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214546" y="642918"/>
              <a:ext cx="758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Такт 2</a:t>
              </a:r>
              <a:endParaRPr lang="ru-RU" dirty="0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3214678" y="1142984"/>
              <a:ext cx="1214446" cy="64294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4357686" y="1142984"/>
              <a:ext cx="1214446" cy="64294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385344" y="642918"/>
              <a:ext cx="758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Такт 3</a:t>
              </a:r>
              <a:endParaRPr lang="ru-RU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599790" y="642918"/>
              <a:ext cx="758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Такт 4</a:t>
              </a:r>
              <a:endParaRPr lang="ru-RU" dirty="0"/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285720" y="3000372"/>
            <a:ext cx="89058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Такт 1 (режим хранения);</a:t>
            </a:r>
          </a:p>
          <a:p>
            <a:r>
              <a:rPr lang="ru-RU" dirty="0" smtClean="0"/>
              <a:t>Такт 2: (активный уровень), предполагаем, что </a:t>
            </a:r>
            <a:r>
              <a:rPr lang="en-GB" dirty="0" smtClean="0"/>
              <a:t>J=</a:t>
            </a:r>
            <a:r>
              <a:rPr lang="ru-RU" dirty="0" smtClean="0"/>
              <a:t>«1», К=«0», </a:t>
            </a:r>
            <a:r>
              <a:rPr lang="en-GB" dirty="0" smtClean="0"/>
              <a:t>Q</a:t>
            </a:r>
            <a:r>
              <a:rPr lang="ru-RU" dirty="0" smtClean="0"/>
              <a:t> – неизвестное состояние;</a:t>
            </a:r>
          </a:p>
          <a:p>
            <a:r>
              <a:rPr lang="ru-RU" dirty="0" smtClean="0"/>
              <a:t>Такт 3: (перешли в режим установки)</a:t>
            </a:r>
            <a:r>
              <a:rPr lang="en-GB" dirty="0" smtClean="0"/>
              <a:t> J=</a:t>
            </a:r>
            <a:r>
              <a:rPr lang="ru-RU" dirty="0" smtClean="0"/>
              <a:t>«0», К=«0», </a:t>
            </a:r>
            <a:r>
              <a:rPr lang="en-GB" dirty="0" smtClean="0"/>
              <a:t>Q</a:t>
            </a:r>
            <a:r>
              <a:rPr lang="ru-RU" dirty="0" smtClean="0"/>
              <a:t> =«1»</a:t>
            </a:r>
          </a:p>
          <a:p>
            <a:r>
              <a:rPr lang="ru-RU" dirty="0" smtClean="0"/>
              <a:t>И </a:t>
            </a:r>
            <a:r>
              <a:rPr lang="ru-RU" dirty="0" err="1" smtClean="0"/>
              <a:t>т.д</a:t>
            </a:r>
            <a:r>
              <a:rPr lang="ru-RU" dirty="0" smtClean="0"/>
              <a:t> идем по кругу. Только на следующий активный уровень подаем «1». </a:t>
            </a:r>
          </a:p>
          <a:p>
            <a:r>
              <a:rPr lang="ru-RU" dirty="0" smtClean="0"/>
              <a:t>Т.е. </a:t>
            </a:r>
            <a:r>
              <a:rPr lang="en-GB" dirty="0" smtClean="0"/>
              <a:t>J=</a:t>
            </a:r>
            <a:r>
              <a:rPr lang="ru-RU" dirty="0" smtClean="0"/>
              <a:t>«1», К=«1».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57165"/>
            <a:ext cx="2071702" cy="256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3786182" y="214290"/>
            <a:ext cx="124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 - </a:t>
            </a:r>
            <a:r>
              <a:rPr lang="kk-KZ" b="1" dirty="0" smtClean="0"/>
              <a:t>триггер</a:t>
            </a:r>
            <a:endParaRPr lang="ru-RU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7488" y="500042"/>
            <a:ext cx="3171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(работает достаточно просто)</a:t>
            </a:r>
            <a:endParaRPr lang="ru-RU" sz="1600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500034" y="785794"/>
            <a:ext cx="236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Нарисуем ТИ триггера</a:t>
            </a:r>
            <a:endParaRPr lang="ru-RU" dirty="0"/>
          </a:p>
        </p:txBody>
      </p:sp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642910" y="1214422"/>
          <a:ext cx="204786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71504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3286116" y="857232"/>
            <a:ext cx="5500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Если </a:t>
            </a:r>
            <a:r>
              <a:rPr lang="en-GB" dirty="0" smtClean="0"/>
              <a:t>D</a:t>
            </a:r>
            <a:r>
              <a:rPr lang="ru-RU" dirty="0" smtClean="0"/>
              <a:t>=«0», то </a:t>
            </a:r>
            <a:r>
              <a:rPr lang="en-GB" dirty="0" smtClean="0"/>
              <a:t>Q(t+1)=</a:t>
            </a:r>
            <a:r>
              <a:rPr lang="ru-RU" dirty="0" smtClean="0"/>
              <a:t>«0» вне зависимости от того, какое </a:t>
            </a:r>
            <a:r>
              <a:rPr lang="en-GB" dirty="0" smtClean="0"/>
              <a:t>Q(t)</a:t>
            </a:r>
            <a:r>
              <a:rPr lang="ru-RU" dirty="0" smtClean="0"/>
              <a:t>;</a:t>
            </a:r>
          </a:p>
          <a:p>
            <a:pPr algn="just"/>
            <a:r>
              <a:rPr lang="ru-RU" dirty="0" smtClean="0"/>
              <a:t>Если на вход подана «1», </a:t>
            </a:r>
            <a:r>
              <a:rPr lang="en-GB" dirty="0" smtClean="0"/>
              <a:t>D</a:t>
            </a:r>
            <a:r>
              <a:rPr lang="ru-RU" dirty="0" smtClean="0"/>
              <a:t>=«1», то триггер принимает состояние равное «1», т.е.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3357554" y="207167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D</a:t>
            </a:r>
            <a:r>
              <a:rPr lang="ru-RU" dirty="0" smtClean="0"/>
              <a:t>=«1», то </a:t>
            </a:r>
            <a:r>
              <a:rPr lang="en-GB" dirty="0" smtClean="0"/>
              <a:t>Q(t+1)=</a:t>
            </a:r>
            <a:r>
              <a:rPr lang="ru-RU" dirty="0" smtClean="0"/>
              <a:t>«1» вне зависимости от того, какое </a:t>
            </a:r>
            <a:r>
              <a:rPr lang="en-GB" dirty="0" smtClean="0"/>
              <a:t>Q(t)</a:t>
            </a:r>
            <a:r>
              <a:rPr lang="ru-RU" dirty="0" smtClean="0"/>
              <a:t>;</a:t>
            </a:r>
            <a:endParaRPr lang="en-GB" dirty="0" smtClean="0"/>
          </a:p>
          <a:p>
            <a:r>
              <a:rPr lang="en-GB" dirty="0" smtClean="0"/>
              <a:t>D </a:t>
            </a:r>
            <a:r>
              <a:rPr lang="ru-RU" dirty="0" smtClean="0"/>
              <a:t>– триггер, от англ. </a:t>
            </a:r>
            <a:r>
              <a:rPr lang="en-GB" dirty="0" smtClean="0"/>
              <a:t>D – delay – </a:t>
            </a:r>
            <a:r>
              <a:rPr lang="ru-RU" dirty="0" smtClean="0"/>
              <a:t>задерживать</a:t>
            </a:r>
          </a:p>
          <a:p>
            <a:r>
              <a:rPr lang="ru-RU" dirty="0" smtClean="0"/>
              <a:t>Триггер задерживает  вход </a:t>
            </a:r>
            <a:r>
              <a:rPr lang="en-GB" dirty="0" smtClean="0"/>
              <a:t>D </a:t>
            </a:r>
            <a:r>
              <a:rPr lang="ru-RU" dirty="0" smtClean="0"/>
              <a:t>как бы на один такт (дает смещение на один такт)</a:t>
            </a:r>
            <a:endParaRPr lang="ru-RU" dirty="0"/>
          </a:p>
        </p:txBody>
      </p:sp>
      <p:grpSp>
        <p:nvGrpSpPr>
          <p:cNvPr id="55" name="Группа 54"/>
          <p:cNvGrpSpPr/>
          <p:nvPr/>
        </p:nvGrpSpPr>
        <p:grpSpPr>
          <a:xfrm>
            <a:off x="357158" y="4000504"/>
            <a:ext cx="1643074" cy="1298026"/>
            <a:chOff x="2571736" y="2357430"/>
            <a:chExt cx="1643074" cy="1298026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2928926" y="2357430"/>
              <a:ext cx="928694" cy="12858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928926" y="2357430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928926" y="3286124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ru-RU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00430" y="23574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60" name="Прямая соединительная линия 59"/>
            <p:cNvCxnSpPr/>
            <p:nvPr/>
          </p:nvCxnSpPr>
          <p:spPr>
            <a:xfrm rot="5400000">
              <a:off x="2643968" y="2999578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3857620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2571736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>
              <a:off x="2571736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3286116" y="2786058"/>
              <a:ext cx="412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TT</a:t>
              </a:r>
              <a:endParaRPr lang="ru-RU" dirty="0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28596" y="3211297"/>
            <a:ext cx="2645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На схемах изображается </a:t>
            </a:r>
          </a:p>
          <a:p>
            <a:r>
              <a:rPr lang="kk-KZ" dirty="0" smtClean="0"/>
              <a:t>следующим образом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4500562" y="3702610"/>
            <a:ext cx="3542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Временная диаграмма </a:t>
            </a:r>
            <a:r>
              <a:rPr lang="en-GB" dirty="0" smtClean="0"/>
              <a:t>D-</a:t>
            </a:r>
            <a:r>
              <a:rPr lang="ru-RU" dirty="0" smtClean="0"/>
              <a:t>триггера</a:t>
            </a:r>
            <a:endParaRPr lang="ru-RU" dirty="0"/>
          </a:p>
        </p:txBody>
      </p:sp>
      <p:grpSp>
        <p:nvGrpSpPr>
          <p:cNvPr id="165" name="Группа 164"/>
          <p:cNvGrpSpPr/>
          <p:nvPr/>
        </p:nvGrpSpPr>
        <p:grpSpPr>
          <a:xfrm>
            <a:off x="2000232" y="4000505"/>
            <a:ext cx="7000924" cy="2286809"/>
            <a:chOff x="2000232" y="4000505"/>
            <a:chExt cx="7000924" cy="2286809"/>
          </a:xfrm>
        </p:grpSpPr>
        <p:sp>
          <p:nvSpPr>
            <p:cNvPr id="73" name="TextBox 72"/>
            <p:cNvSpPr txBox="1"/>
            <p:nvPr/>
          </p:nvSpPr>
          <p:spPr>
            <a:xfrm>
              <a:off x="2000232" y="5072074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000232" y="457200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ru-RU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00232" y="5643578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131" name="Прямая соединительная линия 130"/>
            <p:cNvCxnSpPr/>
            <p:nvPr/>
          </p:nvCxnSpPr>
          <p:spPr>
            <a:xfrm rot="5400000">
              <a:off x="2357422" y="5214950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/>
            <p:nvPr/>
          </p:nvCxnSpPr>
          <p:spPr>
            <a:xfrm rot="5400000">
              <a:off x="307259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/>
            <p:cNvCxnSpPr/>
            <p:nvPr/>
          </p:nvCxnSpPr>
          <p:spPr>
            <a:xfrm rot="5400000">
              <a:off x="378697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/>
            <p:cNvCxnSpPr/>
            <p:nvPr/>
          </p:nvCxnSpPr>
          <p:spPr>
            <a:xfrm rot="5400000">
              <a:off x="450135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 rot="5400000">
              <a:off x="521573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 rot="5400000">
              <a:off x="593011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 rot="5400000">
              <a:off x="664449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 rot="5400000">
              <a:off x="7358876" y="5214156"/>
              <a:ext cx="214314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Группа 163"/>
            <p:cNvGrpSpPr/>
            <p:nvPr/>
          </p:nvGrpSpPr>
          <p:grpSpPr>
            <a:xfrm>
              <a:off x="2357422" y="4000505"/>
              <a:ext cx="6643734" cy="1929249"/>
              <a:chOff x="2357422" y="4000505"/>
              <a:chExt cx="6643734" cy="1929249"/>
            </a:xfrm>
          </p:grpSpPr>
          <p:cxnSp>
            <p:nvCxnSpPr>
              <p:cNvPr id="66" name="Прямая со стрелкой 65"/>
              <p:cNvCxnSpPr/>
              <p:nvPr/>
            </p:nvCxnSpPr>
            <p:spPr>
              <a:xfrm rot="5400000" flipH="1" flipV="1">
                <a:off x="1422989" y="4934938"/>
                <a:ext cx="1869530" cy="663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 стрелкой 67"/>
              <p:cNvCxnSpPr/>
              <p:nvPr/>
            </p:nvCxnSpPr>
            <p:spPr>
              <a:xfrm flipV="1">
                <a:off x="2357422" y="5857892"/>
                <a:ext cx="6643734" cy="21666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2357422" y="5286388"/>
                <a:ext cx="664373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>
                <a:off x="2357422" y="4714884"/>
                <a:ext cx="657229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235742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 rot="5400000">
                <a:off x="367981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единительная линия 88"/>
              <p:cNvCxnSpPr/>
              <p:nvPr/>
            </p:nvCxnSpPr>
            <p:spPr>
              <a:xfrm rot="5400000">
                <a:off x="332262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Прямая соединительная линия 89"/>
              <p:cNvCxnSpPr/>
              <p:nvPr/>
            </p:nvCxnSpPr>
            <p:spPr>
              <a:xfrm rot="5400000">
                <a:off x="296543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 rot="5400000">
                <a:off x="260824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271461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307180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342899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378618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 rot="5400000">
                <a:off x="403700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 rot="5400000">
                <a:off x="546576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rot="5400000">
                <a:off x="582295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rot="5400000">
                <a:off x="510857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 rot="5400000">
                <a:off x="439419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 rot="5400000">
                <a:off x="475138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414337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450056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>
                <a:off x="485775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>
                <a:off x="521494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Прямая соединительная линия 105"/>
              <p:cNvCxnSpPr/>
              <p:nvPr/>
            </p:nvCxnSpPr>
            <p:spPr>
              <a:xfrm>
                <a:off x="557213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>
                <a:off x="592932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>
                <a:off x="628651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Прямая соединительная линия 108"/>
              <p:cNvCxnSpPr/>
              <p:nvPr/>
            </p:nvCxnSpPr>
            <p:spPr>
              <a:xfrm rot="5400000">
                <a:off x="618014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Прямая соединительная линия 109"/>
              <p:cNvCxnSpPr/>
              <p:nvPr/>
            </p:nvCxnSpPr>
            <p:spPr>
              <a:xfrm rot="5400000">
                <a:off x="653733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Прямая соединительная линия 110"/>
              <p:cNvCxnSpPr/>
              <p:nvPr/>
            </p:nvCxnSpPr>
            <p:spPr>
              <a:xfrm rot="5400000">
                <a:off x="689452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664370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>
                <a:off x="700089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>
                <a:off x="735808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 rot="5400000">
                <a:off x="725171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Прямая соединительная линия 119"/>
              <p:cNvCxnSpPr/>
              <p:nvPr/>
            </p:nvCxnSpPr>
            <p:spPr>
              <a:xfrm rot="5400000">
                <a:off x="760890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Прямая соединительная линия 120"/>
              <p:cNvCxnSpPr/>
              <p:nvPr/>
            </p:nvCxnSpPr>
            <p:spPr>
              <a:xfrm>
                <a:off x="771527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/>
              <p:cNvCxnSpPr/>
              <p:nvPr/>
            </p:nvCxnSpPr>
            <p:spPr>
              <a:xfrm rot="5400000">
                <a:off x="796609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/>
              <p:cNvCxnSpPr/>
              <p:nvPr/>
            </p:nvCxnSpPr>
            <p:spPr>
              <a:xfrm rot="5400000">
                <a:off x="832328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Прямая соединительная линия 126"/>
              <p:cNvCxnSpPr/>
              <p:nvPr/>
            </p:nvCxnSpPr>
            <p:spPr>
              <a:xfrm>
                <a:off x="807246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/>
              <p:cNvCxnSpPr/>
              <p:nvPr/>
            </p:nvCxnSpPr>
            <p:spPr>
              <a:xfrm>
                <a:off x="842965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Прямая соединительная линия 128"/>
              <p:cNvCxnSpPr/>
              <p:nvPr/>
            </p:nvCxnSpPr>
            <p:spPr>
              <a:xfrm rot="5400000">
                <a:off x="868047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Прямая соединительная линия 138"/>
              <p:cNvCxnSpPr/>
              <p:nvPr/>
            </p:nvCxnSpPr>
            <p:spPr>
              <a:xfrm>
                <a:off x="2357422" y="5286388"/>
                <a:ext cx="107157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Прямая соединительная линия 140"/>
              <p:cNvCxnSpPr/>
              <p:nvPr/>
            </p:nvCxnSpPr>
            <p:spPr>
              <a:xfrm>
                <a:off x="3428992" y="5072074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Прямая соединительная линия 142"/>
              <p:cNvCxnSpPr/>
              <p:nvPr/>
            </p:nvCxnSpPr>
            <p:spPr>
              <a:xfrm rot="5400000">
                <a:off x="3322629" y="517843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Прямая соединительная линия 143"/>
              <p:cNvCxnSpPr/>
              <p:nvPr/>
            </p:nvCxnSpPr>
            <p:spPr>
              <a:xfrm rot="5400000">
                <a:off x="4037009" y="517843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Прямая соединительная линия 144"/>
              <p:cNvCxnSpPr/>
              <p:nvPr/>
            </p:nvCxnSpPr>
            <p:spPr>
              <a:xfrm>
                <a:off x="4143372" y="5286388"/>
                <a:ext cx="142876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/>
              <p:cNvCxnSpPr/>
              <p:nvPr/>
            </p:nvCxnSpPr>
            <p:spPr>
              <a:xfrm rot="5400000">
                <a:off x="5465769" y="517843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/>
              <p:cNvCxnSpPr/>
              <p:nvPr/>
            </p:nvCxnSpPr>
            <p:spPr>
              <a:xfrm rot="5400000">
                <a:off x="7608909" y="517843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>
                <a:off x="5572132" y="5072074"/>
                <a:ext cx="214314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Прямая соединительная линия 150"/>
              <p:cNvCxnSpPr/>
              <p:nvPr/>
            </p:nvCxnSpPr>
            <p:spPr>
              <a:xfrm>
                <a:off x="7715272" y="5286388"/>
                <a:ext cx="107157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Полилиния 151"/>
              <p:cNvSpPr/>
              <p:nvPr/>
            </p:nvSpPr>
            <p:spPr>
              <a:xfrm>
                <a:off x="2371725" y="5694414"/>
                <a:ext cx="1077197" cy="235340"/>
              </a:xfrm>
              <a:custGeom>
                <a:avLst/>
                <a:gdLst>
                  <a:gd name="connsiteX0" fmla="*/ 19050 w 1077197"/>
                  <a:gd name="connsiteY0" fmla="*/ 172986 h 235340"/>
                  <a:gd name="connsiteX1" fmla="*/ 9525 w 1077197"/>
                  <a:gd name="connsiteY1" fmla="*/ 125361 h 235340"/>
                  <a:gd name="connsiteX2" fmla="*/ 0 w 1077197"/>
                  <a:gd name="connsiteY2" fmla="*/ 96786 h 235340"/>
                  <a:gd name="connsiteX3" fmla="*/ 9525 w 1077197"/>
                  <a:gd name="connsiteY3" fmla="*/ 58686 h 235340"/>
                  <a:gd name="connsiteX4" fmla="*/ 76200 w 1077197"/>
                  <a:gd name="connsiteY4" fmla="*/ 134886 h 235340"/>
                  <a:gd name="connsiteX5" fmla="*/ 95250 w 1077197"/>
                  <a:gd name="connsiteY5" fmla="*/ 172986 h 235340"/>
                  <a:gd name="connsiteX6" fmla="*/ 123825 w 1077197"/>
                  <a:gd name="connsiteY6" fmla="*/ 182511 h 235340"/>
                  <a:gd name="connsiteX7" fmla="*/ 133350 w 1077197"/>
                  <a:gd name="connsiteY7" fmla="*/ 153936 h 235340"/>
                  <a:gd name="connsiteX8" fmla="*/ 114300 w 1077197"/>
                  <a:gd name="connsiteY8" fmla="*/ 96786 h 235340"/>
                  <a:gd name="connsiteX9" fmla="*/ 123825 w 1077197"/>
                  <a:gd name="connsiteY9" fmla="*/ 20586 h 235340"/>
                  <a:gd name="connsiteX10" fmla="*/ 142875 w 1077197"/>
                  <a:gd name="connsiteY10" fmla="*/ 49161 h 235340"/>
                  <a:gd name="connsiteX11" fmla="*/ 180975 w 1077197"/>
                  <a:gd name="connsiteY11" fmla="*/ 96786 h 235340"/>
                  <a:gd name="connsiteX12" fmla="*/ 219075 w 1077197"/>
                  <a:gd name="connsiteY12" fmla="*/ 182511 h 235340"/>
                  <a:gd name="connsiteX13" fmla="*/ 219075 w 1077197"/>
                  <a:gd name="connsiteY13" fmla="*/ 125361 h 235340"/>
                  <a:gd name="connsiteX14" fmla="*/ 228600 w 1077197"/>
                  <a:gd name="connsiteY14" fmla="*/ 58686 h 235340"/>
                  <a:gd name="connsiteX15" fmla="*/ 266700 w 1077197"/>
                  <a:gd name="connsiteY15" fmla="*/ 87261 h 235340"/>
                  <a:gd name="connsiteX16" fmla="*/ 314325 w 1077197"/>
                  <a:gd name="connsiteY16" fmla="*/ 144411 h 235340"/>
                  <a:gd name="connsiteX17" fmla="*/ 333375 w 1077197"/>
                  <a:gd name="connsiteY17" fmla="*/ 11061 h 235340"/>
                  <a:gd name="connsiteX18" fmla="*/ 361950 w 1077197"/>
                  <a:gd name="connsiteY18" fmla="*/ 30111 h 235340"/>
                  <a:gd name="connsiteX19" fmla="*/ 381000 w 1077197"/>
                  <a:gd name="connsiteY19" fmla="*/ 58686 h 235340"/>
                  <a:gd name="connsiteX20" fmla="*/ 409575 w 1077197"/>
                  <a:gd name="connsiteY20" fmla="*/ 87261 h 235340"/>
                  <a:gd name="connsiteX21" fmla="*/ 428625 w 1077197"/>
                  <a:gd name="connsiteY21" fmla="*/ 125361 h 235340"/>
                  <a:gd name="connsiteX22" fmla="*/ 457200 w 1077197"/>
                  <a:gd name="connsiteY22" fmla="*/ 58686 h 235340"/>
                  <a:gd name="connsiteX23" fmla="*/ 476250 w 1077197"/>
                  <a:gd name="connsiteY23" fmla="*/ 87261 h 235340"/>
                  <a:gd name="connsiteX24" fmla="*/ 504825 w 1077197"/>
                  <a:gd name="connsiteY24" fmla="*/ 106311 h 235340"/>
                  <a:gd name="connsiteX25" fmla="*/ 514350 w 1077197"/>
                  <a:gd name="connsiteY25" fmla="*/ 134886 h 235340"/>
                  <a:gd name="connsiteX26" fmla="*/ 523875 w 1077197"/>
                  <a:gd name="connsiteY26" fmla="*/ 172986 h 235340"/>
                  <a:gd name="connsiteX27" fmla="*/ 552450 w 1077197"/>
                  <a:gd name="connsiteY27" fmla="*/ 192036 h 235340"/>
                  <a:gd name="connsiteX28" fmla="*/ 571500 w 1077197"/>
                  <a:gd name="connsiteY28" fmla="*/ 96786 h 235340"/>
                  <a:gd name="connsiteX29" fmla="*/ 600075 w 1077197"/>
                  <a:gd name="connsiteY29" fmla="*/ 106311 h 235340"/>
                  <a:gd name="connsiteX30" fmla="*/ 609600 w 1077197"/>
                  <a:gd name="connsiteY30" fmla="*/ 134886 h 235340"/>
                  <a:gd name="connsiteX31" fmla="*/ 647700 w 1077197"/>
                  <a:gd name="connsiteY31" fmla="*/ 153936 h 235340"/>
                  <a:gd name="connsiteX32" fmla="*/ 657225 w 1077197"/>
                  <a:gd name="connsiteY32" fmla="*/ 49161 h 235340"/>
                  <a:gd name="connsiteX33" fmla="*/ 723900 w 1077197"/>
                  <a:gd name="connsiteY33" fmla="*/ 106311 h 235340"/>
                  <a:gd name="connsiteX34" fmla="*/ 742950 w 1077197"/>
                  <a:gd name="connsiteY34" fmla="*/ 134886 h 235340"/>
                  <a:gd name="connsiteX35" fmla="*/ 752475 w 1077197"/>
                  <a:gd name="connsiteY35" fmla="*/ 87261 h 235340"/>
                  <a:gd name="connsiteX36" fmla="*/ 762000 w 1077197"/>
                  <a:gd name="connsiteY36" fmla="*/ 125361 h 235340"/>
                  <a:gd name="connsiteX37" fmla="*/ 771525 w 1077197"/>
                  <a:gd name="connsiteY37" fmla="*/ 153936 h 235340"/>
                  <a:gd name="connsiteX38" fmla="*/ 790575 w 1077197"/>
                  <a:gd name="connsiteY38" fmla="*/ 125361 h 235340"/>
                  <a:gd name="connsiteX39" fmla="*/ 800100 w 1077197"/>
                  <a:gd name="connsiteY39" fmla="*/ 11061 h 235340"/>
                  <a:gd name="connsiteX40" fmla="*/ 809625 w 1077197"/>
                  <a:gd name="connsiteY40" fmla="*/ 39636 h 235340"/>
                  <a:gd name="connsiteX41" fmla="*/ 838200 w 1077197"/>
                  <a:gd name="connsiteY41" fmla="*/ 77736 h 235340"/>
                  <a:gd name="connsiteX42" fmla="*/ 866775 w 1077197"/>
                  <a:gd name="connsiteY42" fmla="*/ 134886 h 235340"/>
                  <a:gd name="connsiteX43" fmla="*/ 895350 w 1077197"/>
                  <a:gd name="connsiteY43" fmla="*/ 153936 h 235340"/>
                  <a:gd name="connsiteX44" fmla="*/ 895350 w 1077197"/>
                  <a:gd name="connsiteY44" fmla="*/ 49161 h 235340"/>
                  <a:gd name="connsiteX45" fmla="*/ 904875 w 1077197"/>
                  <a:gd name="connsiteY45" fmla="*/ 77736 h 235340"/>
                  <a:gd name="connsiteX46" fmla="*/ 933450 w 1077197"/>
                  <a:gd name="connsiteY46" fmla="*/ 96786 h 235340"/>
                  <a:gd name="connsiteX47" fmla="*/ 962025 w 1077197"/>
                  <a:gd name="connsiteY47" fmla="*/ 153936 h 235340"/>
                  <a:gd name="connsiteX48" fmla="*/ 981075 w 1077197"/>
                  <a:gd name="connsiteY48" fmla="*/ 125361 h 235340"/>
                  <a:gd name="connsiteX49" fmla="*/ 981075 w 1077197"/>
                  <a:gd name="connsiteY49" fmla="*/ 49161 h 235340"/>
                  <a:gd name="connsiteX50" fmla="*/ 1009650 w 1077197"/>
                  <a:gd name="connsiteY50" fmla="*/ 58686 h 235340"/>
                  <a:gd name="connsiteX51" fmla="*/ 1028700 w 1077197"/>
                  <a:gd name="connsiteY51" fmla="*/ 87261 h 235340"/>
                  <a:gd name="connsiteX52" fmla="*/ 1057275 w 1077197"/>
                  <a:gd name="connsiteY52" fmla="*/ 106311 h 235340"/>
                  <a:gd name="connsiteX53" fmla="*/ 1076325 w 1077197"/>
                  <a:gd name="connsiteY53" fmla="*/ 182511 h 23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077197" h="235340">
                    <a:moveTo>
                      <a:pt x="19050" y="172986"/>
                    </a:moveTo>
                    <a:cubicBezTo>
                      <a:pt x="15875" y="157111"/>
                      <a:pt x="13452" y="141067"/>
                      <a:pt x="9525" y="125361"/>
                    </a:cubicBezTo>
                    <a:cubicBezTo>
                      <a:pt x="7090" y="115621"/>
                      <a:pt x="0" y="106826"/>
                      <a:pt x="0" y="96786"/>
                    </a:cubicBezTo>
                    <a:cubicBezTo>
                      <a:pt x="0" y="83695"/>
                      <a:pt x="6350" y="71386"/>
                      <a:pt x="9525" y="58686"/>
                    </a:cubicBezTo>
                    <a:cubicBezTo>
                      <a:pt x="48816" y="84880"/>
                      <a:pt x="48419" y="79324"/>
                      <a:pt x="76200" y="134886"/>
                    </a:cubicBezTo>
                    <a:cubicBezTo>
                      <a:pt x="82550" y="147586"/>
                      <a:pt x="85210" y="162946"/>
                      <a:pt x="95250" y="172986"/>
                    </a:cubicBezTo>
                    <a:cubicBezTo>
                      <a:pt x="102350" y="180086"/>
                      <a:pt x="114300" y="179336"/>
                      <a:pt x="123825" y="182511"/>
                    </a:cubicBezTo>
                    <a:cubicBezTo>
                      <a:pt x="127000" y="172986"/>
                      <a:pt x="134459" y="163915"/>
                      <a:pt x="133350" y="153936"/>
                    </a:cubicBezTo>
                    <a:cubicBezTo>
                      <a:pt x="131132" y="133978"/>
                      <a:pt x="114300" y="96786"/>
                      <a:pt x="114300" y="96786"/>
                    </a:cubicBezTo>
                    <a:cubicBezTo>
                      <a:pt x="117475" y="71386"/>
                      <a:pt x="110655" y="42536"/>
                      <a:pt x="123825" y="20586"/>
                    </a:cubicBezTo>
                    <a:cubicBezTo>
                      <a:pt x="129715" y="10770"/>
                      <a:pt x="137755" y="38922"/>
                      <a:pt x="142875" y="49161"/>
                    </a:cubicBezTo>
                    <a:cubicBezTo>
                      <a:pt x="165879" y="95169"/>
                      <a:pt x="132805" y="64673"/>
                      <a:pt x="180975" y="96786"/>
                    </a:cubicBezTo>
                    <a:cubicBezTo>
                      <a:pt x="203645" y="164796"/>
                      <a:pt x="188886" y="137228"/>
                      <a:pt x="219075" y="182511"/>
                    </a:cubicBezTo>
                    <a:cubicBezTo>
                      <a:pt x="244475" y="106311"/>
                      <a:pt x="219075" y="201561"/>
                      <a:pt x="219075" y="125361"/>
                    </a:cubicBezTo>
                    <a:cubicBezTo>
                      <a:pt x="219075" y="102910"/>
                      <a:pt x="225425" y="80911"/>
                      <a:pt x="228600" y="58686"/>
                    </a:cubicBezTo>
                    <a:cubicBezTo>
                      <a:pt x="241300" y="68211"/>
                      <a:pt x="256369" y="75208"/>
                      <a:pt x="266700" y="87261"/>
                    </a:cubicBezTo>
                    <a:cubicBezTo>
                      <a:pt x="331152" y="162455"/>
                      <a:pt x="241459" y="95834"/>
                      <a:pt x="314325" y="144411"/>
                    </a:cubicBezTo>
                    <a:cubicBezTo>
                      <a:pt x="344635" y="235340"/>
                      <a:pt x="303406" y="123445"/>
                      <a:pt x="333375" y="11061"/>
                    </a:cubicBezTo>
                    <a:cubicBezTo>
                      <a:pt x="336325" y="0"/>
                      <a:pt x="352425" y="23761"/>
                      <a:pt x="361950" y="30111"/>
                    </a:cubicBezTo>
                    <a:cubicBezTo>
                      <a:pt x="368300" y="39636"/>
                      <a:pt x="373671" y="49892"/>
                      <a:pt x="381000" y="58686"/>
                    </a:cubicBezTo>
                    <a:cubicBezTo>
                      <a:pt x="389624" y="69034"/>
                      <a:pt x="401745" y="76300"/>
                      <a:pt x="409575" y="87261"/>
                    </a:cubicBezTo>
                    <a:cubicBezTo>
                      <a:pt x="417828" y="98815"/>
                      <a:pt x="422275" y="112661"/>
                      <a:pt x="428625" y="125361"/>
                    </a:cubicBezTo>
                    <a:cubicBezTo>
                      <a:pt x="432048" y="115093"/>
                      <a:pt x="448640" y="60826"/>
                      <a:pt x="457200" y="58686"/>
                    </a:cubicBezTo>
                    <a:cubicBezTo>
                      <a:pt x="468306" y="55910"/>
                      <a:pt x="468155" y="79166"/>
                      <a:pt x="476250" y="87261"/>
                    </a:cubicBezTo>
                    <a:cubicBezTo>
                      <a:pt x="484345" y="95356"/>
                      <a:pt x="495300" y="99961"/>
                      <a:pt x="504825" y="106311"/>
                    </a:cubicBezTo>
                    <a:cubicBezTo>
                      <a:pt x="508000" y="115836"/>
                      <a:pt x="511592" y="125232"/>
                      <a:pt x="514350" y="134886"/>
                    </a:cubicBezTo>
                    <a:cubicBezTo>
                      <a:pt x="517946" y="147473"/>
                      <a:pt x="516613" y="162094"/>
                      <a:pt x="523875" y="172986"/>
                    </a:cubicBezTo>
                    <a:cubicBezTo>
                      <a:pt x="530225" y="182511"/>
                      <a:pt x="542925" y="185686"/>
                      <a:pt x="552450" y="192036"/>
                    </a:cubicBezTo>
                    <a:cubicBezTo>
                      <a:pt x="539052" y="31254"/>
                      <a:pt x="511989" y="67031"/>
                      <a:pt x="571500" y="96786"/>
                    </a:cubicBezTo>
                    <a:cubicBezTo>
                      <a:pt x="580480" y="101276"/>
                      <a:pt x="590550" y="103136"/>
                      <a:pt x="600075" y="106311"/>
                    </a:cubicBezTo>
                    <a:cubicBezTo>
                      <a:pt x="603250" y="115836"/>
                      <a:pt x="602500" y="127786"/>
                      <a:pt x="609600" y="134886"/>
                    </a:cubicBezTo>
                    <a:cubicBezTo>
                      <a:pt x="619640" y="144926"/>
                      <a:pt x="640804" y="166348"/>
                      <a:pt x="647700" y="153936"/>
                    </a:cubicBezTo>
                    <a:cubicBezTo>
                      <a:pt x="664731" y="123280"/>
                      <a:pt x="654050" y="84086"/>
                      <a:pt x="657225" y="49161"/>
                    </a:cubicBezTo>
                    <a:cubicBezTo>
                      <a:pt x="685255" y="70183"/>
                      <a:pt x="701789" y="79777"/>
                      <a:pt x="723900" y="106311"/>
                    </a:cubicBezTo>
                    <a:cubicBezTo>
                      <a:pt x="731229" y="115105"/>
                      <a:pt x="742950" y="146334"/>
                      <a:pt x="742950" y="134886"/>
                    </a:cubicBezTo>
                    <a:cubicBezTo>
                      <a:pt x="742950" y="75619"/>
                      <a:pt x="693738" y="67682"/>
                      <a:pt x="752475" y="87261"/>
                    </a:cubicBezTo>
                    <a:cubicBezTo>
                      <a:pt x="755650" y="99961"/>
                      <a:pt x="758404" y="112774"/>
                      <a:pt x="762000" y="125361"/>
                    </a:cubicBezTo>
                    <a:cubicBezTo>
                      <a:pt x="764758" y="135015"/>
                      <a:pt x="761485" y="153936"/>
                      <a:pt x="771525" y="153936"/>
                    </a:cubicBezTo>
                    <a:cubicBezTo>
                      <a:pt x="782973" y="153936"/>
                      <a:pt x="784225" y="134886"/>
                      <a:pt x="790575" y="125361"/>
                    </a:cubicBezTo>
                    <a:cubicBezTo>
                      <a:pt x="793750" y="87261"/>
                      <a:pt x="791806" y="48383"/>
                      <a:pt x="800100" y="11061"/>
                    </a:cubicBezTo>
                    <a:cubicBezTo>
                      <a:pt x="802278" y="1260"/>
                      <a:pt x="804644" y="30919"/>
                      <a:pt x="809625" y="39636"/>
                    </a:cubicBezTo>
                    <a:cubicBezTo>
                      <a:pt x="817501" y="53419"/>
                      <a:pt x="828675" y="65036"/>
                      <a:pt x="838200" y="77736"/>
                    </a:cubicBezTo>
                    <a:cubicBezTo>
                      <a:pt x="845947" y="100977"/>
                      <a:pt x="848311" y="116422"/>
                      <a:pt x="866775" y="134886"/>
                    </a:cubicBezTo>
                    <a:cubicBezTo>
                      <a:pt x="874870" y="142981"/>
                      <a:pt x="885825" y="147586"/>
                      <a:pt x="895350" y="153936"/>
                    </a:cubicBezTo>
                    <a:cubicBezTo>
                      <a:pt x="881955" y="113750"/>
                      <a:pt x="873809" y="103013"/>
                      <a:pt x="895350" y="49161"/>
                    </a:cubicBezTo>
                    <a:cubicBezTo>
                      <a:pt x="899079" y="39839"/>
                      <a:pt x="898603" y="69896"/>
                      <a:pt x="904875" y="77736"/>
                    </a:cubicBezTo>
                    <a:cubicBezTo>
                      <a:pt x="912026" y="86675"/>
                      <a:pt x="923925" y="90436"/>
                      <a:pt x="933450" y="96786"/>
                    </a:cubicBezTo>
                    <a:cubicBezTo>
                      <a:pt x="935799" y="103832"/>
                      <a:pt x="949715" y="153936"/>
                      <a:pt x="962025" y="153936"/>
                    </a:cubicBezTo>
                    <a:cubicBezTo>
                      <a:pt x="973473" y="153936"/>
                      <a:pt x="974725" y="134886"/>
                      <a:pt x="981075" y="125361"/>
                    </a:cubicBezTo>
                    <a:cubicBezTo>
                      <a:pt x="980314" y="121558"/>
                      <a:pt x="959774" y="59812"/>
                      <a:pt x="981075" y="49161"/>
                    </a:cubicBezTo>
                    <a:cubicBezTo>
                      <a:pt x="990055" y="44671"/>
                      <a:pt x="1000125" y="55511"/>
                      <a:pt x="1009650" y="58686"/>
                    </a:cubicBezTo>
                    <a:cubicBezTo>
                      <a:pt x="1016000" y="68211"/>
                      <a:pt x="1020605" y="79166"/>
                      <a:pt x="1028700" y="87261"/>
                    </a:cubicBezTo>
                    <a:cubicBezTo>
                      <a:pt x="1036795" y="95356"/>
                      <a:pt x="1051716" y="96304"/>
                      <a:pt x="1057275" y="106311"/>
                    </a:cubicBezTo>
                    <a:cubicBezTo>
                      <a:pt x="1077197" y="142171"/>
                      <a:pt x="1076325" y="154524"/>
                      <a:pt x="1076325" y="182511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53" name="Прямая соединительная линия 152"/>
              <p:cNvCxnSpPr/>
              <p:nvPr/>
            </p:nvCxnSpPr>
            <p:spPr>
              <a:xfrm>
                <a:off x="3428992" y="5857892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Прямая соединительная линия 154"/>
              <p:cNvCxnSpPr/>
              <p:nvPr/>
            </p:nvCxnSpPr>
            <p:spPr>
              <a:xfrm rot="5400000">
                <a:off x="4037009" y="5749941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/>
              <p:cNvCxnSpPr/>
              <p:nvPr/>
            </p:nvCxnSpPr>
            <p:spPr>
              <a:xfrm rot="5400000">
                <a:off x="4751389" y="5749941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Прямая соединительная линия 156"/>
              <p:cNvCxnSpPr/>
              <p:nvPr/>
            </p:nvCxnSpPr>
            <p:spPr>
              <a:xfrm>
                <a:off x="4143372" y="5643578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Прямая соединительная линия 157"/>
              <p:cNvCxnSpPr/>
              <p:nvPr/>
            </p:nvCxnSpPr>
            <p:spPr>
              <a:xfrm>
                <a:off x="4857752" y="5857892"/>
                <a:ext cx="142876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/>
              <p:cNvCxnSpPr/>
              <p:nvPr/>
            </p:nvCxnSpPr>
            <p:spPr>
              <a:xfrm>
                <a:off x="6286512" y="5641990"/>
                <a:ext cx="214314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Прямая соединительная линия 160"/>
              <p:cNvCxnSpPr/>
              <p:nvPr/>
            </p:nvCxnSpPr>
            <p:spPr>
              <a:xfrm rot="5400000">
                <a:off x="6180149" y="5749941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Прямая соединительная линия 161"/>
              <p:cNvCxnSpPr/>
              <p:nvPr/>
            </p:nvCxnSpPr>
            <p:spPr>
              <a:xfrm rot="5400000">
                <a:off x="8323289" y="5749941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Прямая соединительная линия 162"/>
              <p:cNvCxnSpPr/>
              <p:nvPr/>
            </p:nvCxnSpPr>
            <p:spPr>
              <a:xfrm>
                <a:off x="8429652" y="5857892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3786182" y="214290"/>
            <a:ext cx="138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</a:t>
            </a:r>
            <a:r>
              <a:rPr lang="en-US" b="1" dirty="0" smtClean="0"/>
              <a:t>V</a:t>
            </a:r>
            <a:r>
              <a:rPr lang="en-GB" b="1" dirty="0" smtClean="0"/>
              <a:t> - </a:t>
            </a:r>
            <a:r>
              <a:rPr lang="kk-KZ" b="1" dirty="0" smtClean="0"/>
              <a:t>триггер</a:t>
            </a:r>
            <a:endParaRPr lang="ru-RU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1285852" y="500042"/>
            <a:ext cx="7189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(тоже самое, что и </a:t>
            </a:r>
            <a:r>
              <a:rPr lang="en-US" sz="1600" i="1" dirty="0" smtClean="0"/>
              <a:t>D</a:t>
            </a:r>
            <a:r>
              <a:rPr lang="ru-RU" sz="1600" i="1" dirty="0" smtClean="0"/>
              <a:t>-триггер, только еще есть сигнал разрешения работы)</a:t>
            </a:r>
            <a:endParaRPr lang="ru-RU" sz="1600" i="1" dirty="0"/>
          </a:p>
        </p:txBody>
      </p:sp>
      <p:graphicFrame>
        <p:nvGraphicFramePr>
          <p:cNvPr id="69" name="Таблица 68"/>
          <p:cNvGraphicFramePr>
            <a:graphicFrameLocks noGrp="1"/>
          </p:cNvGraphicFramePr>
          <p:nvPr/>
        </p:nvGraphicFramePr>
        <p:xfrm>
          <a:off x="357158" y="1214422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428596" y="857232"/>
            <a:ext cx="2105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Рисуем ТИ триггера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2857488" y="2058407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285720" y="3071810"/>
            <a:ext cx="292895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5400000">
            <a:off x="762" y="2856702"/>
            <a:ext cx="342902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Правая фигурная скобка 105"/>
          <p:cNvSpPr/>
          <p:nvPr/>
        </p:nvSpPr>
        <p:spPr>
          <a:xfrm>
            <a:off x="2571736" y="1571612"/>
            <a:ext cx="285752" cy="15001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авая фигурная скобка 106"/>
          <p:cNvSpPr/>
          <p:nvPr/>
        </p:nvSpPr>
        <p:spPr>
          <a:xfrm>
            <a:off x="2571736" y="3071810"/>
            <a:ext cx="285752" cy="15001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TextBox 107"/>
          <p:cNvSpPr txBox="1"/>
          <p:nvPr/>
        </p:nvSpPr>
        <p:spPr>
          <a:xfrm>
            <a:off x="2857488" y="3214686"/>
            <a:ext cx="2131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Работы, когда триггер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функционирует как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обычный </a:t>
            </a:r>
            <a:r>
              <a:rPr lang="en-GB" sz="1600" dirty="0" smtClean="0">
                <a:solidFill>
                  <a:srgbClr val="C00000"/>
                </a:solidFill>
              </a:rPr>
              <a:t>D - </a:t>
            </a:r>
            <a:r>
              <a:rPr lang="ru-RU" sz="1600" dirty="0" smtClean="0">
                <a:solidFill>
                  <a:srgbClr val="C00000"/>
                </a:solidFill>
              </a:rPr>
              <a:t>триггер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214942" y="3300241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! Если на входе «0», на выходе тоже будет «0»;</a:t>
            </a:r>
          </a:p>
          <a:p>
            <a:r>
              <a:rPr lang="ru-RU" dirty="0" smtClean="0"/>
              <a:t>   Если на входе «1», на выходе будет «1»</a:t>
            </a:r>
            <a:endParaRPr lang="ru-RU" dirty="0"/>
          </a:p>
        </p:txBody>
      </p:sp>
      <p:sp>
        <p:nvSpPr>
          <p:cNvPr id="110" name="TextBox 109"/>
          <p:cNvSpPr txBox="1"/>
          <p:nvPr/>
        </p:nvSpPr>
        <p:spPr>
          <a:xfrm>
            <a:off x="1142976" y="5429264"/>
            <a:ext cx="2645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На схемах изображается </a:t>
            </a:r>
          </a:p>
          <a:p>
            <a:r>
              <a:rPr lang="kk-KZ" dirty="0" smtClean="0"/>
              <a:t>следующим образом</a:t>
            </a:r>
            <a:endParaRPr lang="ru-RU" dirty="0"/>
          </a:p>
        </p:txBody>
      </p:sp>
      <p:grpSp>
        <p:nvGrpSpPr>
          <p:cNvPr id="111" name="Группа 110"/>
          <p:cNvGrpSpPr/>
          <p:nvPr/>
        </p:nvGrpSpPr>
        <p:grpSpPr>
          <a:xfrm>
            <a:off x="4500562" y="5000636"/>
            <a:ext cx="1643074" cy="1298026"/>
            <a:chOff x="2571736" y="2357430"/>
            <a:chExt cx="1643074" cy="1298026"/>
          </a:xfrm>
        </p:grpSpPr>
        <p:sp>
          <p:nvSpPr>
            <p:cNvPr id="113" name="Прямоугольник 112"/>
            <p:cNvSpPr/>
            <p:nvPr/>
          </p:nvSpPr>
          <p:spPr>
            <a:xfrm>
              <a:off x="2928926" y="2357430"/>
              <a:ext cx="928694" cy="12858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928926" y="2357430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928926" y="3286124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V</a:t>
              </a:r>
              <a:endParaRPr lang="ru-RU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00430" y="23574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121" name="Прямая соединительная линия 120"/>
            <p:cNvCxnSpPr/>
            <p:nvPr/>
          </p:nvCxnSpPr>
          <p:spPr>
            <a:xfrm rot="5400000">
              <a:off x="2643968" y="2999578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>
              <a:off x="3857620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2571736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>
              <a:off x="2571736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3286116" y="2786058"/>
              <a:ext cx="412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TT</a:t>
              </a:r>
              <a:endParaRPr lang="ru-RU" dirty="0"/>
            </a:p>
          </p:txBody>
        </p:sp>
      </p:grpSp>
      <p:sp>
        <p:nvSpPr>
          <p:cNvPr id="128" name="Прямоугольник 127"/>
          <p:cNvSpPr/>
          <p:nvPr/>
        </p:nvSpPr>
        <p:spPr>
          <a:xfrm>
            <a:off x="4071934" y="1000108"/>
            <a:ext cx="39673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DV </a:t>
            </a:r>
            <a:r>
              <a:rPr lang="ru-RU" dirty="0" smtClean="0"/>
              <a:t>– триггер, от англ. </a:t>
            </a:r>
            <a:endParaRPr lang="en-GB" dirty="0" smtClean="0"/>
          </a:p>
          <a:p>
            <a:r>
              <a:rPr lang="en-GB" dirty="0" smtClean="0"/>
              <a:t>D – delay – </a:t>
            </a:r>
            <a:r>
              <a:rPr lang="ru-RU" dirty="0" smtClean="0"/>
              <a:t>задерживать</a:t>
            </a:r>
            <a:endParaRPr lang="en-GB" dirty="0" smtClean="0"/>
          </a:p>
          <a:p>
            <a:r>
              <a:rPr lang="en-GB" dirty="0" smtClean="0"/>
              <a:t>V – </a:t>
            </a:r>
            <a:r>
              <a:rPr lang="ru-RU" dirty="0" smtClean="0"/>
              <a:t>разрешающий управляющий вход.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857752" y="550070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ru-RU" dirty="0"/>
          </a:p>
        </p:txBody>
      </p:sp>
      <p:cxnSp>
        <p:nvCxnSpPr>
          <p:cNvPr id="131" name="Прямая соединительная линия 130"/>
          <p:cNvCxnSpPr/>
          <p:nvPr/>
        </p:nvCxnSpPr>
        <p:spPr>
          <a:xfrm>
            <a:off x="4500562" y="571501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786050" y="214290"/>
            <a:ext cx="367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Временная диаграмма </a:t>
            </a:r>
            <a:r>
              <a:rPr lang="en-GB" dirty="0" smtClean="0"/>
              <a:t>DV-</a:t>
            </a:r>
            <a:r>
              <a:rPr lang="ru-RU" dirty="0" smtClean="0"/>
              <a:t>триггера</a:t>
            </a:r>
            <a:endParaRPr lang="ru-RU" dirty="0"/>
          </a:p>
        </p:txBody>
      </p:sp>
      <p:grpSp>
        <p:nvGrpSpPr>
          <p:cNvPr id="166" name="Группа 165"/>
          <p:cNvGrpSpPr/>
          <p:nvPr/>
        </p:nvGrpSpPr>
        <p:grpSpPr>
          <a:xfrm>
            <a:off x="928662" y="928671"/>
            <a:ext cx="7000924" cy="2655347"/>
            <a:chOff x="928662" y="928671"/>
            <a:chExt cx="7000924" cy="2655347"/>
          </a:xfrm>
        </p:grpSpPr>
        <p:sp>
          <p:nvSpPr>
            <p:cNvPr id="37" name="TextBox 36"/>
            <p:cNvSpPr txBox="1"/>
            <p:nvPr/>
          </p:nvSpPr>
          <p:spPr>
            <a:xfrm>
              <a:off x="928662" y="2643182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28662" y="150017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28662" y="3214686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 rot="5400000">
              <a:off x="1143770" y="2285991"/>
              <a:ext cx="2428099" cy="79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rot="5400000">
              <a:off x="1822431" y="2320916"/>
              <a:ext cx="2500331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2536811" y="2320916"/>
              <a:ext cx="2500331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3286910" y="2285197"/>
              <a:ext cx="2428893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4001290" y="2285197"/>
              <a:ext cx="2428893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4679951" y="2320916"/>
              <a:ext cx="2500331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5394331" y="2320916"/>
              <a:ext cx="2500331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rot="5400000">
              <a:off x="6108711" y="2320916"/>
              <a:ext cx="2500331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Группа 163"/>
            <p:cNvGrpSpPr/>
            <p:nvPr/>
          </p:nvGrpSpPr>
          <p:grpSpPr>
            <a:xfrm>
              <a:off x="1285852" y="928671"/>
              <a:ext cx="6643734" cy="2521355"/>
              <a:chOff x="2357422" y="4000506"/>
              <a:chExt cx="6643734" cy="2521355"/>
            </a:xfrm>
          </p:grpSpPr>
          <p:cxnSp>
            <p:nvCxnSpPr>
              <p:cNvPr id="51" name="Прямая со стрелкой 50"/>
              <p:cNvCxnSpPr/>
              <p:nvPr/>
            </p:nvCxnSpPr>
            <p:spPr>
              <a:xfrm rot="5400000" flipH="1" flipV="1">
                <a:off x="1107588" y="5250341"/>
                <a:ext cx="2500332" cy="661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 стрелкой 51"/>
              <p:cNvCxnSpPr/>
              <p:nvPr/>
            </p:nvCxnSpPr>
            <p:spPr>
              <a:xfrm flipV="1">
                <a:off x="2357422" y="6479169"/>
                <a:ext cx="6643734" cy="21666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2357422" y="5286388"/>
                <a:ext cx="664373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>
                <a:off x="2357422" y="4714884"/>
                <a:ext cx="657229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235742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 rot="5400000">
                <a:off x="367981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 rot="5400000">
                <a:off x="332262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 rot="5400000">
                <a:off x="296543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 rot="5400000">
                <a:off x="260824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71461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07180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342899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378618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 rot="5400000">
                <a:off x="403700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 rot="5400000">
                <a:off x="546576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 rot="5400000">
                <a:off x="582295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 rot="5400000">
                <a:off x="510857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 rot="5400000">
                <a:off x="439419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rot="5400000">
                <a:off x="475138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414337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450056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485775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>
                <a:off x="521494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557213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592932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628651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rot="5400000">
                <a:off x="618014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 rot="5400000">
                <a:off x="653733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 rot="5400000">
                <a:off x="689452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664370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>
                <a:off x="700089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>
                <a:off x="735808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 rot="5400000">
                <a:off x="725171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Прямая соединительная линия 109"/>
              <p:cNvCxnSpPr/>
              <p:nvPr/>
            </p:nvCxnSpPr>
            <p:spPr>
              <a:xfrm rot="5400000">
                <a:off x="760890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единительная линия 111"/>
              <p:cNvCxnSpPr/>
              <p:nvPr/>
            </p:nvCxnSpPr>
            <p:spPr>
              <a:xfrm>
                <a:off x="771527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/>
              <p:cNvCxnSpPr/>
              <p:nvPr/>
            </p:nvCxnSpPr>
            <p:spPr>
              <a:xfrm rot="5400000">
                <a:off x="796609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 rot="5400000">
                <a:off x="832328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8072462" y="4714884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8429652" y="4500570"/>
                <a:ext cx="3571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rot="5400000">
                <a:off x="8680479" y="4606933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>
                <a:off x="2357422" y="5072075"/>
                <a:ext cx="1785950" cy="158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Прямая соединительная линия 120"/>
              <p:cNvCxnSpPr/>
              <p:nvPr/>
            </p:nvCxnSpPr>
            <p:spPr>
              <a:xfrm rot="5400000">
                <a:off x="4037009" y="517843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Прямая соединительная линия 121"/>
              <p:cNvCxnSpPr/>
              <p:nvPr/>
            </p:nvCxnSpPr>
            <p:spPr>
              <a:xfrm>
                <a:off x="4143372" y="5286388"/>
                <a:ext cx="4714908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Полилиния 126"/>
              <p:cNvSpPr/>
              <p:nvPr/>
            </p:nvSpPr>
            <p:spPr>
              <a:xfrm>
                <a:off x="2371725" y="6286521"/>
                <a:ext cx="1077197" cy="235340"/>
              </a:xfrm>
              <a:custGeom>
                <a:avLst/>
                <a:gdLst>
                  <a:gd name="connsiteX0" fmla="*/ 19050 w 1077197"/>
                  <a:gd name="connsiteY0" fmla="*/ 172986 h 235340"/>
                  <a:gd name="connsiteX1" fmla="*/ 9525 w 1077197"/>
                  <a:gd name="connsiteY1" fmla="*/ 125361 h 235340"/>
                  <a:gd name="connsiteX2" fmla="*/ 0 w 1077197"/>
                  <a:gd name="connsiteY2" fmla="*/ 96786 h 235340"/>
                  <a:gd name="connsiteX3" fmla="*/ 9525 w 1077197"/>
                  <a:gd name="connsiteY3" fmla="*/ 58686 h 235340"/>
                  <a:gd name="connsiteX4" fmla="*/ 76200 w 1077197"/>
                  <a:gd name="connsiteY4" fmla="*/ 134886 h 235340"/>
                  <a:gd name="connsiteX5" fmla="*/ 95250 w 1077197"/>
                  <a:gd name="connsiteY5" fmla="*/ 172986 h 235340"/>
                  <a:gd name="connsiteX6" fmla="*/ 123825 w 1077197"/>
                  <a:gd name="connsiteY6" fmla="*/ 182511 h 235340"/>
                  <a:gd name="connsiteX7" fmla="*/ 133350 w 1077197"/>
                  <a:gd name="connsiteY7" fmla="*/ 153936 h 235340"/>
                  <a:gd name="connsiteX8" fmla="*/ 114300 w 1077197"/>
                  <a:gd name="connsiteY8" fmla="*/ 96786 h 235340"/>
                  <a:gd name="connsiteX9" fmla="*/ 123825 w 1077197"/>
                  <a:gd name="connsiteY9" fmla="*/ 20586 h 235340"/>
                  <a:gd name="connsiteX10" fmla="*/ 142875 w 1077197"/>
                  <a:gd name="connsiteY10" fmla="*/ 49161 h 235340"/>
                  <a:gd name="connsiteX11" fmla="*/ 180975 w 1077197"/>
                  <a:gd name="connsiteY11" fmla="*/ 96786 h 235340"/>
                  <a:gd name="connsiteX12" fmla="*/ 219075 w 1077197"/>
                  <a:gd name="connsiteY12" fmla="*/ 182511 h 235340"/>
                  <a:gd name="connsiteX13" fmla="*/ 219075 w 1077197"/>
                  <a:gd name="connsiteY13" fmla="*/ 125361 h 235340"/>
                  <a:gd name="connsiteX14" fmla="*/ 228600 w 1077197"/>
                  <a:gd name="connsiteY14" fmla="*/ 58686 h 235340"/>
                  <a:gd name="connsiteX15" fmla="*/ 266700 w 1077197"/>
                  <a:gd name="connsiteY15" fmla="*/ 87261 h 235340"/>
                  <a:gd name="connsiteX16" fmla="*/ 314325 w 1077197"/>
                  <a:gd name="connsiteY16" fmla="*/ 144411 h 235340"/>
                  <a:gd name="connsiteX17" fmla="*/ 333375 w 1077197"/>
                  <a:gd name="connsiteY17" fmla="*/ 11061 h 235340"/>
                  <a:gd name="connsiteX18" fmla="*/ 361950 w 1077197"/>
                  <a:gd name="connsiteY18" fmla="*/ 30111 h 235340"/>
                  <a:gd name="connsiteX19" fmla="*/ 381000 w 1077197"/>
                  <a:gd name="connsiteY19" fmla="*/ 58686 h 235340"/>
                  <a:gd name="connsiteX20" fmla="*/ 409575 w 1077197"/>
                  <a:gd name="connsiteY20" fmla="*/ 87261 h 235340"/>
                  <a:gd name="connsiteX21" fmla="*/ 428625 w 1077197"/>
                  <a:gd name="connsiteY21" fmla="*/ 125361 h 235340"/>
                  <a:gd name="connsiteX22" fmla="*/ 457200 w 1077197"/>
                  <a:gd name="connsiteY22" fmla="*/ 58686 h 235340"/>
                  <a:gd name="connsiteX23" fmla="*/ 476250 w 1077197"/>
                  <a:gd name="connsiteY23" fmla="*/ 87261 h 235340"/>
                  <a:gd name="connsiteX24" fmla="*/ 504825 w 1077197"/>
                  <a:gd name="connsiteY24" fmla="*/ 106311 h 235340"/>
                  <a:gd name="connsiteX25" fmla="*/ 514350 w 1077197"/>
                  <a:gd name="connsiteY25" fmla="*/ 134886 h 235340"/>
                  <a:gd name="connsiteX26" fmla="*/ 523875 w 1077197"/>
                  <a:gd name="connsiteY26" fmla="*/ 172986 h 235340"/>
                  <a:gd name="connsiteX27" fmla="*/ 552450 w 1077197"/>
                  <a:gd name="connsiteY27" fmla="*/ 192036 h 235340"/>
                  <a:gd name="connsiteX28" fmla="*/ 571500 w 1077197"/>
                  <a:gd name="connsiteY28" fmla="*/ 96786 h 235340"/>
                  <a:gd name="connsiteX29" fmla="*/ 600075 w 1077197"/>
                  <a:gd name="connsiteY29" fmla="*/ 106311 h 235340"/>
                  <a:gd name="connsiteX30" fmla="*/ 609600 w 1077197"/>
                  <a:gd name="connsiteY30" fmla="*/ 134886 h 235340"/>
                  <a:gd name="connsiteX31" fmla="*/ 647700 w 1077197"/>
                  <a:gd name="connsiteY31" fmla="*/ 153936 h 235340"/>
                  <a:gd name="connsiteX32" fmla="*/ 657225 w 1077197"/>
                  <a:gd name="connsiteY32" fmla="*/ 49161 h 235340"/>
                  <a:gd name="connsiteX33" fmla="*/ 723900 w 1077197"/>
                  <a:gd name="connsiteY33" fmla="*/ 106311 h 235340"/>
                  <a:gd name="connsiteX34" fmla="*/ 742950 w 1077197"/>
                  <a:gd name="connsiteY34" fmla="*/ 134886 h 235340"/>
                  <a:gd name="connsiteX35" fmla="*/ 752475 w 1077197"/>
                  <a:gd name="connsiteY35" fmla="*/ 87261 h 235340"/>
                  <a:gd name="connsiteX36" fmla="*/ 762000 w 1077197"/>
                  <a:gd name="connsiteY36" fmla="*/ 125361 h 235340"/>
                  <a:gd name="connsiteX37" fmla="*/ 771525 w 1077197"/>
                  <a:gd name="connsiteY37" fmla="*/ 153936 h 235340"/>
                  <a:gd name="connsiteX38" fmla="*/ 790575 w 1077197"/>
                  <a:gd name="connsiteY38" fmla="*/ 125361 h 235340"/>
                  <a:gd name="connsiteX39" fmla="*/ 800100 w 1077197"/>
                  <a:gd name="connsiteY39" fmla="*/ 11061 h 235340"/>
                  <a:gd name="connsiteX40" fmla="*/ 809625 w 1077197"/>
                  <a:gd name="connsiteY40" fmla="*/ 39636 h 235340"/>
                  <a:gd name="connsiteX41" fmla="*/ 838200 w 1077197"/>
                  <a:gd name="connsiteY41" fmla="*/ 77736 h 235340"/>
                  <a:gd name="connsiteX42" fmla="*/ 866775 w 1077197"/>
                  <a:gd name="connsiteY42" fmla="*/ 134886 h 235340"/>
                  <a:gd name="connsiteX43" fmla="*/ 895350 w 1077197"/>
                  <a:gd name="connsiteY43" fmla="*/ 153936 h 235340"/>
                  <a:gd name="connsiteX44" fmla="*/ 895350 w 1077197"/>
                  <a:gd name="connsiteY44" fmla="*/ 49161 h 235340"/>
                  <a:gd name="connsiteX45" fmla="*/ 904875 w 1077197"/>
                  <a:gd name="connsiteY45" fmla="*/ 77736 h 235340"/>
                  <a:gd name="connsiteX46" fmla="*/ 933450 w 1077197"/>
                  <a:gd name="connsiteY46" fmla="*/ 96786 h 235340"/>
                  <a:gd name="connsiteX47" fmla="*/ 962025 w 1077197"/>
                  <a:gd name="connsiteY47" fmla="*/ 153936 h 235340"/>
                  <a:gd name="connsiteX48" fmla="*/ 981075 w 1077197"/>
                  <a:gd name="connsiteY48" fmla="*/ 125361 h 235340"/>
                  <a:gd name="connsiteX49" fmla="*/ 981075 w 1077197"/>
                  <a:gd name="connsiteY49" fmla="*/ 49161 h 235340"/>
                  <a:gd name="connsiteX50" fmla="*/ 1009650 w 1077197"/>
                  <a:gd name="connsiteY50" fmla="*/ 58686 h 235340"/>
                  <a:gd name="connsiteX51" fmla="*/ 1028700 w 1077197"/>
                  <a:gd name="connsiteY51" fmla="*/ 87261 h 235340"/>
                  <a:gd name="connsiteX52" fmla="*/ 1057275 w 1077197"/>
                  <a:gd name="connsiteY52" fmla="*/ 106311 h 235340"/>
                  <a:gd name="connsiteX53" fmla="*/ 1076325 w 1077197"/>
                  <a:gd name="connsiteY53" fmla="*/ 182511 h 23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077197" h="235340">
                    <a:moveTo>
                      <a:pt x="19050" y="172986"/>
                    </a:moveTo>
                    <a:cubicBezTo>
                      <a:pt x="15875" y="157111"/>
                      <a:pt x="13452" y="141067"/>
                      <a:pt x="9525" y="125361"/>
                    </a:cubicBezTo>
                    <a:cubicBezTo>
                      <a:pt x="7090" y="115621"/>
                      <a:pt x="0" y="106826"/>
                      <a:pt x="0" y="96786"/>
                    </a:cubicBezTo>
                    <a:cubicBezTo>
                      <a:pt x="0" y="83695"/>
                      <a:pt x="6350" y="71386"/>
                      <a:pt x="9525" y="58686"/>
                    </a:cubicBezTo>
                    <a:cubicBezTo>
                      <a:pt x="48816" y="84880"/>
                      <a:pt x="48419" y="79324"/>
                      <a:pt x="76200" y="134886"/>
                    </a:cubicBezTo>
                    <a:cubicBezTo>
                      <a:pt x="82550" y="147586"/>
                      <a:pt x="85210" y="162946"/>
                      <a:pt x="95250" y="172986"/>
                    </a:cubicBezTo>
                    <a:cubicBezTo>
                      <a:pt x="102350" y="180086"/>
                      <a:pt x="114300" y="179336"/>
                      <a:pt x="123825" y="182511"/>
                    </a:cubicBezTo>
                    <a:cubicBezTo>
                      <a:pt x="127000" y="172986"/>
                      <a:pt x="134459" y="163915"/>
                      <a:pt x="133350" y="153936"/>
                    </a:cubicBezTo>
                    <a:cubicBezTo>
                      <a:pt x="131132" y="133978"/>
                      <a:pt x="114300" y="96786"/>
                      <a:pt x="114300" y="96786"/>
                    </a:cubicBezTo>
                    <a:cubicBezTo>
                      <a:pt x="117475" y="71386"/>
                      <a:pt x="110655" y="42536"/>
                      <a:pt x="123825" y="20586"/>
                    </a:cubicBezTo>
                    <a:cubicBezTo>
                      <a:pt x="129715" y="10770"/>
                      <a:pt x="137755" y="38922"/>
                      <a:pt x="142875" y="49161"/>
                    </a:cubicBezTo>
                    <a:cubicBezTo>
                      <a:pt x="165879" y="95169"/>
                      <a:pt x="132805" y="64673"/>
                      <a:pt x="180975" y="96786"/>
                    </a:cubicBezTo>
                    <a:cubicBezTo>
                      <a:pt x="203645" y="164796"/>
                      <a:pt x="188886" y="137228"/>
                      <a:pt x="219075" y="182511"/>
                    </a:cubicBezTo>
                    <a:cubicBezTo>
                      <a:pt x="244475" y="106311"/>
                      <a:pt x="219075" y="201561"/>
                      <a:pt x="219075" y="125361"/>
                    </a:cubicBezTo>
                    <a:cubicBezTo>
                      <a:pt x="219075" y="102910"/>
                      <a:pt x="225425" y="80911"/>
                      <a:pt x="228600" y="58686"/>
                    </a:cubicBezTo>
                    <a:cubicBezTo>
                      <a:pt x="241300" y="68211"/>
                      <a:pt x="256369" y="75208"/>
                      <a:pt x="266700" y="87261"/>
                    </a:cubicBezTo>
                    <a:cubicBezTo>
                      <a:pt x="331152" y="162455"/>
                      <a:pt x="241459" y="95834"/>
                      <a:pt x="314325" y="144411"/>
                    </a:cubicBezTo>
                    <a:cubicBezTo>
                      <a:pt x="344635" y="235340"/>
                      <a:pt x="303406" y="123445"/>
                      <a:pt x="333375" y="11061"/>
                    </a:cubicBezTo>
                    <a:cubicBezTo>
                      <a:pt x="336325" y="0"/>
                      <a:pt x="352425" y="23761"/>
                      <a:pt x="361950" y="30111"/>
                    </a:cubicBezTo>
                    <a:cubicBezTo>
                      <a:pt x="368300" y="39636"/>
                      <a:pt x="373671" y="49892"/>
                      <a:pt x="381000" y="58686"/>
                    </a:cubicBezTo>
                    <a:cubicBezTo>
                      <a:pt x="389624" y="69034"/>
                      <a:pt x="401745" y="76300"/>
                      <a:pt x="409575" y="87261"/>
                    </a:cubicBezTo>
                    <a:cubicBezTo>
                      <a:pt x="417828" y="98815"/>
                      <a:pt x="422275" y="112661"/>
                      <a:pt x="428625" y="125361"/>
                    </a:cubicBezTo>
                    <a:cubicBezTo>
                      <a:pt x="432048" y="115093"/>
                      <a:pt x="448640" y="60826"/>
                      <a:pt x="457200" y="58686"/>
                    </a:cubicBezTo>
                    <a:cubicBezTo>
                      <a:pt x="468306" y="55910"/>
                      <a:pt x="468155" y="79166"/>
                      <a:pt x="476250" y="87261"/>
                    </a:cubicBezTo>
                    <a:cubicBezTo>
                      <a:pt x="484345" y="95356"/>
                      <a:pt x="495300" y="99961"/>
                      <a:pt x="504825" y="106311"/>
                    </a:cubicBezTo>
                    <a:cubicBezTo>
                      <a:pt x="508000" y="115836"/>
                      <a:pt x="511592" y="125232"/>
                      <a:pt x="514350" y="134886"/>
                    </a:cubicBezTo>
                    <a:cubicBezTo>
                      <a:pt x="517946" y="147473"/>
                      <a:pt x="516613" y="162094"/>
                      <a:pt x="523875" y="172986"/>
                    </a:cubicBezTo>
                    <a:cubicBezTo>
                      <a:pt x="530225" y="182511"/>
                      <a:pt x="542925" y="185686"/>
                      <a:pt x="552450" y="192036"/>
                    </a:cubicBezTo>
                    <a:cubicBezTo>
                      <a:pt x="539052" y="31254"/>
                      <a:pt x="511989" y="67031"/>
                      <a:pt x="571500" y="96786"/>
                    </a:cubicBezTo>
                    <a:cubicBezTo>
                      <a:pt x="580480" y="101276"/>
                      <a:pt x="590550" y="103136"/>
                      <a:pt x="600075" y="106311"/>
                    </a:cubicBezTo>
                    <a:cubicBezTo>
                      <a:pt x="603250" y="115836"/>
                      <a:pt x="602500" y="127786"/>
                      <a:pt x="609600" y="134886"/>
                    </a:cubicBezTo>
                    <a:cubicBezTo>
                      <a:pt x="619640" y="144926"/>
                      <a:pt x="640804" y="166348"/>
                      <a:pt x="647700" y="153936"/>
                    </a:cubicBezTo>
                    <a:cubicBezTo>
                      <a:pt x="664731" y="123280"/>
                      <a:pt x="654050" y="84086"/>
                      <a:pt x="657225" y="49161"/>
                    </a:cubicBezTo>
                    <a:cubicBezTo>
                      <a:pt x="685255" y="70183"/>
                      <a:pt x="701789" y="79777"/>
                      <a:pt x="723900" y="106311"/>
                    </a:cubicBezTo>
                    <a:cubicBezTo>
                      <a:pt x="731229" y="115105"/>
                      <a:pt x="742950" y="146334"/>
                      <a:pt x="742950" y="134886"/>
                    </a:cubicBezTo>
                    <a:cubicBezTo>
                      <a:pt x="742950" y="75619"/>
                      <a:pt x="693738" y="67682"/>
                      <a:pt x="752475" y="87261"/>
                    </a:cubicBezTo>
                    <a:cubicBezTo>
                      <a:pt x="755650" y="99961"/>
                      <a:pt x="758404" y="112774"/>
                      <a:pt x="762000" y="125361"/>
                    </a:cubicBezTo>
                    <a:cubicBezTo>
                      <a:pt x="764758" y="135015"/>
                      <a:pt x="761485" y="153936"/>
                      <a:pt x="771525" y="153936"/>
                    </a:cubicBezTo>
                    <a:cubicBezTo>
                      <a:pt x="782973" y="153936"/>
                      <a:pt x="784225" y="134886"/>
                      <a:pt x="790575" y="125361"/>
                    </a:cubicBezTo>
                    <a:cubicBezTo>
                      <a:pt x="793750" y="87261"/>
                      <a:pt x="791806" y="48383"/>
                      <a:pt x="800100" y="11061"/>
                    </a:cubicBezTo>
                    <a:cubicBezTo>
                      <a:pt x="802278" y="1260"/>
                      <a:pt x="804644" y="30919"/>
                      <a:pt x="809625" y="39636"/>
                    </a:cubicBezTo>
                    <a:cubicBezTo>
                      <a:pt x="817501" y="53419"/>
                      <a:pt x="828675" y="65036"/>
                      <a:pt x="838200" y="77736"/>
                    </a:cubicBezTo>
                    <a:cubicBezTo>
                      <a:pt x="845947" y="100977"/>
                      <a:pt x="848311" y="116422"/>
                      <a:pt x="866775" y="134886"/>
                    </a:cubicBezTo>
                    <a:cubicBezTo>
                      <a:pt x="874870" y="142981"/>
                      <a:pt x="885825" y="147586"/>
                      <a:pt x="895350" y="153936"/>
                    </a:cubicBezTo>
                    <a:cubicBezTo>
                      <a:pt x="881955" y="113750"/>
                      <a:pt x="873809" y="103013"/>
                      <a:pt x="895350" y="49161"/>
                    </a:cubicBezTo>
                    <a:cubicBezTo>
                      <a:pt x="899079" y="39839"/>
                      <a:pt x="898603" y="69896"/>
                      <a:pt x="904875" y="77736"/>
                    </a:cubicBezTo>
                    <a:cubicBezTo>
                      <a:pt x="912026" y="86675"/>
                      <a:pt x="923925" y="90436"/>
                      <a:pt x="933450" y="96786"/>
                    </a:cubicBezTo>
                    <a:cubicBezTo>
                      <a:pt x="935799" y="103832"/>
                      <a:pt x="949715" y="153936"/>
                      <a:pt x="962025" y="153936"/>
                    </a:cubicBezTo>
                    <a:cubicBezTo>
                      <a:pt x="973473" y="153936"/>
                      <a:pt x="974725" y="134886"/>
                      <a:pt x="981075" y="125361"/>
                    </a:cubicBezTo>
                    <a:cubicBezTo>
                      <a:pt x="980314" y="121558"/>
                      <a:pt x="959774" y="59812"/>
                      <a:pt x="981075" y="49161"/>
                    </a:cubicBezTo>
                    <a:cubicBezTo>
                      <a:pt x="990055" y="44671"/>
                      <a:pt x="1000125" y="55511"/>
                      <a:pt x="1009650" y="58686"/>
                    </a:cubicBezTo>
                    <a:cubicBezTo>
                      <a:pt x="1016000" y="68211"/>
                      <a:pt x="1020605" y="79166"/>
                      <a:pt x="1028700" y="87261"/>
                    </a:cubicBezTo>
                    <a:cubicBezTo>
                      <a:pt x="1036795" y="95356"/>
                      <a:pt x="1051716" y="96304"/>
                      <a:pt x="1057275" y="106311"/>
                    </a:cubicBezTo>
                    <a:cubicBezTo>
                      <a:pt x="1077197" y="142171"/>
                      <a:pt x="1076325" y="154524"/>
                      <a:pt x="1076325" y="182511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28" name="Прямая соединительная линия 127"/>
              <p:cNvCxnSpPr/>
              <p:nvPr/>
            </p:nvCxnSpPr>
            <p:spPr>
              <a:xfrm>
                <a:off x="6286512" y="5643579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Прямая соединительная линия 128"/>
              <p:cNvCxnSpPr/>
              <p:nvPr/>
            </p:nvCxnSpPr>
            <p:spPr>
              <a:xfrm rot="5400000">
                <a:off x="3322629" y="5749942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Прямая соединительная линия 129"/>
              <p:cNvCxnSpPr/>
              <p:nvPr/>
            </p:nvCxnSpPr>
            <p:spPr>
              <a:xfrm rot="5400000">
                <a:off x="4037009" y="5749942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130"/>
              <p:cNvCxnSpPr/>
              <p:nvPr/>
            </p:nvCxnSpPr>
            <p:spPr>
              <a:xfrm>
                <a:off x="2357422" y="5857893"/>
                <a:ext cx="107157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Прямая соединительная линия 133"/>
              <p:cNvCxnSpPr/>
              <p:nvPr/>
            </p:nvCxnSpPr>
            <p:spPr>
              <a:xfrm rot="5400000">
                <a:off x="4751389" y="5749941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/>
              <p:cNvCxnSpPr/>
              <p:nvPr/>
            </p:nvCxnSpPr>
            <p:spPr>
              <a:xfrm rot="5400000">
                <a:off x="5465769" y="5749941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1142976" y="2786058"/>
              <a:ext cx="664373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/>
            <p:cNvSpPr txBox="1"/>
            <p:nvPr/>
          </p:nvSpPr>
          <p:spPr>
            <a:xfrm>
              <a:off x="928662" y="2071678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V</a:t>
              </a:r>
              <a:endParaRPr lang="ru-RU" dirty="0"/>
            </a:p>
          </p:txBody>
        </p:sp>
        <p:cxnSp>
          <p:nvCxnSpPr>
            <p:cNvPr id="151" name="Прямая соединительная линия 150"/>
            <p:cNvCxnSpPr/>
            <p:nvPr/>
          </p:nvCxnSpPr>
          <p:spPr>
            <a:xfrm>
              <a:off x="4500562" y="2786058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/>
            <p:cNvCxnSpPr/>
            <p:nvPr/>
          </p:nvCxnSpPr>
          <p:spPr>
            <a:xfrm>
              <a:off x="3786182" y="2571744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3071802" y="2786058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>
              <a:off x="2357422" y="2571744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 rot="5400000">
              <a:off x="5108579" y="2678107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 rot="5400000">
              <a:off x="5822959" y="2678107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 rot="5400000">
              <a:off x="6537339" y="2678107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единительная линия 158"/>
            <p:cNvCxnSpPr/>
            <p:nvPr/>
          </p:nvCxnSpPr>
          <p:spPr>
            <a:xfrm rot="5400000">
              <a:off x="7251719" y="2678107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>
              <a:off x="5929322" y="2786058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>
              <a:off x="6643702" y="2571744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2357422" y="3429000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 rot="5400000">
              <a:off x="2965439" y="3321049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>
              <a:off x="3071802" y="3214686"/>
              <a:ext cx="42862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TextBox 166"/>
          <p:cNvSpPr txBox="1"/>
          <p:nvPr/>
        </p:nvSpPr>
        <p:spPr>
          <a:xfrm>
            <a:off x="714348" y="3714752"/>
            <a:ext cx="7858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Пусть изначально, </a:t>
            </a:r>
            <a:r>
              <a:rPr lang="en-GB" dirty="0" smtClean="0"/>
              <a:t>V=</a:t>
            </a:r>
            <a:r>
              <a:rPr lang="ru-RU" dirty="0" smtClean="0"/>
              <a:t>«1», </a:t>
            </a:r>
            <a:r>
              <a:rPr lang="en-GB" dirty="0" smtClean="0"/>
              <a:t>D</a:t>
            </a:r>
            <a:r>
              <a:rPr lang="ru-RU" dirty="0" smtClean="0"/>
              <a:t>=«0».</a:t>
            </a:r>
          </a:p>
          <a:p>
            <a:pPr algn="just"/>
            <a:r>
              <a:rPr lang="ru-RU" dirty="0" smtClean="0"/>
              <a:t>В каком изначальном состоянии стоял триггер – неизвестно, но после работы он перейдет в «0».</a:t>
            </a:r>
          </a:p>
          <a:p>
            <a:pPr algn="just"/>
            <a:r>
              <a:rPr lang="ru-RU" dirty="0" smtClean="0"/>
              <a:t>Когда </a:t>
            </a:r>
            <a:r>
              <a:rPr lang="en-GB" dirty="0" smtClean="0"/>
              <a:t>Q=</a:t>
            </a:r>
            <a:r>
              <a:rPr lang="ru-RU" dirty="0" smtClean="0"/>
              <a:t>«1», мы снимаем сигнал разрешения работы, а триггер так и остается стоять, несмотря на то, что </a:t>
            </a:r>
            <a:r>
              <a:rPr lang="en-GB" dirty="0" smtClean="0"/>
              <a:t>V=</a:t>
            </a:r>
            <a:r>
              <a:rPr lang="ru-RU" dirty="0" smtClean="0"/>
              <a:t>«0». При этом, что будет происходить на </a:t>
            </a:r>
            <a:r>
              <a:rPr lang="en-GB" dirty="0" smtClean="0"/>
              <a:t>D</a:t>
            </a:r>
            <a:r>
              <a:rPr lang="ru-RU" dirty="0" smtClean="0"/>
              <a:t> нам совсем неважно. Главное, что сигнал </a:t>
            </a:r>
            <a:r>
              <a:rPr lang="en-GB" dirty="0" smtClean="0"/>
              <a:t>D</a:t>
            </a:r>
            <a:r>
              <a:rPr lang="ru-RU" dirty="0" smtClean="0"/>
              <a:t> держим в «0». Поэтому триггер не будет менять своего состояния, он будет находиться в режиме хранения.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786182" y="214290"/>
            <a:ext cx="121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</a:t>
            </a:r>
            <a:r>
              <a:rPr lang="en-GB" b="1" dirty="0" smtClean="0"/>
              <a:t> - </a:t>
            </a:r>
            <a:r>
              <a:rPr lang="kk-KZ" b="1" dirty="0" smtClean="0"/>
              <a:t>триггер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00034" y="571480"/>
            <a:ext cx="236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Нарисуем ТИ триггера</a:t>
            </a:r>
            <a:endParaRPr lang="ru-RU" dirty="0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642910" y="1000108"/>
          <a:ext cx="204786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71504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714612" y="1428736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428596" y="2143116"/>
            <a:ext cx="25717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786050" y="2214554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инверсии</a:t>
            </a:r>
            <a:endParaRPr lang="ru-RU" sz="1600" dirty="0">
              <a:solidFill>
                <a:srgbClr val="C00000"/>
              </a:solidFill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4500562" y="714356"/>
            <a:ext cx="1643074" cy="1298026"/>
            <a:chOff x="2571736" y="2357430"/>
            <a:chExt cx="1643074" cy="1298026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2928926" y="2357430"/>
              <a:ext cx="928694" cy="12858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28926" y="235743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28926" y="3286124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00430" y="23574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 rot="5400000">
              <a:off x="2643968" y="2999578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3857620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571736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2571736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286116" y="2786058"/>
              <a:ext cx="412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TT</a:t>
              </a:r>
              <a:endParaRPr lang="ru-RU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357950" y="785794"/>
            <a:ext cx="2645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На схемах изображается </a:t>
            </a:r>
          </a:p>
          <a:p>
            <a:r>
              <a:rPr lang="kk-KZ" dirty="0" smtClean="0"/>
              <a:t>следующим образом</a:t>
            </a:r>
            <a:endParaRPr lang="ru-RU" dirty="0"/>
          </a:p>
        </p:txBody>
      </p:sp>
      <p:grpSp>
        <p:nvGrpSpPr>
          <p:cNvPr id="129" name="Группа 128"/>
          <p:cNvGrpSpPr/>
          <p:nvPr/>
        </p:nvGrpSpPr>
        <p:grpSpPr>
          <a:xfrm>
            <a:off x="845699" y="2000240"/>
            <a:ext cx="7226763" cy="3144065"/>
            <a:chOff x="142844" y="2357430"/>
            <a:chExt cx="7226763" cy="3144065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142844" y="3214686"/>
              <a:ext cx="7000924" cy="2286809"/>
              <a:chOff x="2000232" y="4000505"/>
              <a:chExt cx="7000924" cy="2286809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2000232" y="507207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Т</a:t>
                </a:r>
                <a:endParaRPr lang="ru-RU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000232" y="457200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C</a:t>
                </a:r>
                <a:endParaRPr lang="ru-RU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00232" y="5643578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cxnSp>
            <p:nvCxnSpPr>
              <p:cNvPr id="52" name="Прямая соединительная линия 51"/>
              <p:cNvCxnSpPr/>
              <p:nvPr/>
            </p:nvCxnSpPr>
            <p:spPr>
              <a:xfrm rot="5400000">
                <a:off x="2357422" y="5214950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 rot="5400000">
                <a:off x="307259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rot="5400000">
                <a:off x="378697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rot="5400000">
                <a:off x="450135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rot="5400000">
                <a:off x="521573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rot="5400000">
                <a:off x="593011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 rot="5400000">
                <a:off x="664449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 rot="5400000">
                <a:off x="7358876" y="5214156"/>
                <a:ext cx="2143140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Группа 163"/>
              <p:cNvGrpSpPr/>
              <p:nvPr/>
            </p:nvGrpSpPr>
            <p:grpSpPr>
              <a:xfrm>
                <a:off x="2357422" y="4000505"/>
                <a:ext cx="6643734" cy="1929249"/>
                <a:chOff x="2357422" y="4000505"/>
                <a:chExt cx="6643734" cy="1929249"/>
              </a:xfrm>
            </p:grpSpPr>
            <p:cxnSp>
              <p:nvCxnSpPr>
                <p:cNvPr id="61" name="Прямая со стрелкой 60"/>
                <p:cNvCxnSpPr/>
                <p:nvPr/>
              </p:nvCxnSpPr>
              <p:spPr>
                <a:xfrm rot="5400000" flipH="1" flipV="1">
                  <a:off x="1422989" y="4934938"/>
                  <a:ext cx="1869530" cy="663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 стрелкой 61"/>
                <p:cNvCxnSpPr/>
                <p:nvPr/>
              </p:nvCxnSpPr>
              <p:spPr>
                <a:xfrm flipV="1">
                  <a:off x="2357422" y="5857892"/>
                  <a:ext cx="6643734" cy="21666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Прямая соединительная линия 62"/>
                <p:cNvCxnSpPr/>
                <p:nvPr/>
              </p:nvCxnSpPr>
              <p:spPr>
                <a:xfrm>
                  <a:off x="2357422" y="5286388"/>
                  <a:ext cx="664373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>
                  <a:off x="2357422" y="4714884"/>
                  <a:ext cx="657229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Прямая соединительная линия 64"/>
                <p:cNvCxnSpPr/>
                <p:nvPr/>
              </p:nvCxnSpPr>
              <p:spPr>
                <a:xfrm>
                  <a:off x="235742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 rot="5400000">
                  <a:off x="367981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Прямая соединительная линия 66"/>
                <p:cNvCxnSpPr/>
                <p:nvPr/>
              </p:nvCxnSpPr>
              <p:spPr>
                <a:xfrm rot="5400000">
                  <a:off x="332262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Прямая соединительная линия 67"/>
                <p:cNvCxnSpPr/>
                <p:nvPr/>
              </p:nvCxnSpPr>
              <p:spPr>
                <a:xfrm rot="5400000">
                  <a:off x="296543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 rot="5400000">
                  <a:off x="260824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>
                  <a:off x="271461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307180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Прямая соединительная линия 71"/>
                <p:cNvCxnSpPr/>
                <p:nvPr/>
              </p:nvCxnSpPr>
              <p:spPr>
                <a:xfrm>
                  <a:off x="342899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378618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Прямая соединительная линия 73"/>
                <p:cNvCxnSpPr/>
                <p:nvPr/>
              </p:nvCxnSpPr>
              <p:spPr>
                <a:xfrm rot="5400000">
                  <a:off x="403700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Прямая соединительная линия 74"/>
                <p:cNvCxnSpPr/>
                <p:nvPr/>
              </p:nvCxnSpPr>
              <p:spPr>
                <a:xfrm rot="5400000">
                  <a:off x="546576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 rot="5400000">
                  <a:off x="582295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 rot="5400000">
                  <a:off x="510857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 rot="5400000">
                  <a:off x="439419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Прямая соединительная линия 78"/>
                <p:cNvCxnSpPr/>
                <p:nvPr/>
              </p:nvCxnSpPr>
              <p:spPr>
                <a:xfrm rot="5400000">
                  <a:off x="475138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Прямая соединительная линия 79"/>
                <p:cNvCxnSpPr/>
                <p:nvPr/>
              </p:nvCxnSpPr>
              <p:spPr>
                <a:xfrm>
                  <a:off x="414337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Прямая соединительная линия 80"/>
                <p:cNvCxnSpPr/>
                <p:nvPr/>
              </p:nvCxnSpPr>
              <p:spPr>
                <a:xfrm>
                  <a:off x="450056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Прямая соединительная линия 81"/>
                <p:cNvCxnSpPr/>
                <p:nvPr/>
              </p:nvCxnSpPr>
              <p:spPr>
                <a:xfrm>
                  <a:off x="485775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Прямая соединительная линия 82"/>
                <p:cNvCxnSpPr/>
                <p:nvPr/>
              </p:nvCxnSpPr>
              <p:spPr>
                <a:xfrm>
                  <a:off x="521494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Прямая соединительная линия 83"/>
                <p:cNvCxnSpPr/>
                <p:nvPr/>
              </p:nvCxnSpPr>
              <p:spPr>
                <a:xfrm>
                  <a:off x="557213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Прямая соединительная линия 84"/>
                <p:cNvCxnSpPr/>
                <p:nvPr/>
              </p:nvCxnSpPr>
              <p:spPr>
                <a:xfrm>
                  <a:off x="592932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628651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единительная линия 86"/>
                <p:cNvCxnSpPr/>
                <p:nvPr/>
              </p:nvCxnSpPr>
              <p:spPr>
                <a:xfrm rot="5400000">
                  <a:off x="618014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 rot="5400000">
                  <a:off x="653733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единительная линия 88"/>
                <p:cNvCxnSpPr/>
                <p:nvPr/>
              </p:nvCxnSpPr>
              <p:spPr>
                <a:xfrm rot="5400000">
                  <a:off x="689452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Прямая соединительная линия 89"/>
                <p:cNvCxnSpPr/>
                <p:nvPr/>
              </p:nvCxnSpPr>
              <p:spPr>
                <a:xfrm>
                  <a:off x="664370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Прямая соединительная линия 90"/>
                <p:cNvCxnSpPr/>
                <p:nvPr/>
              </p:nvCxnSpPr>
              <p:spPr>
                <a:xfrm>
                  <a:off x="700089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Прямая соединительная линия 91"/>
                <p:cNvCxnSpPr/>
                <p:nvPr/>
              </p:nvCxnSpPr>
              <p:spPr>
                <a:xfrm>
                  <a:off x="735808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Прямая соединительная линия 92"/>
                <p:cNvCxnSpPr/>
                <p:nvPr/>
              </p:nvCxnSpPr>
              <p:spPr>
                <a:xfrm rot="5400000">
                  <a:off x="725171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Прямая соединительная линия 93"/>
                <p:cNvCxnSpPr/>
                <p:nvPr/>
              </p:nvCxnSpPr>
              <p:spPr>
                <a:xfrm rot="5400000">
                  <a:off x="760890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Прямая соединительная линия 94"/>
                <p:cNvCxnSpPr/>
                <p:nvPr/>
              </p:nvCxnSpPr>
              <p:spPr>
                <a:xfrm>
                  <a:off x="771527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Прямая соединительная линия 95"/>
                <p:cNvCxnSpPr/>
                <p:nvPr/>
              </p:nvCxnSpPr>
              <p:spPr>
                <a:xfrm rot="5400000">
                  <a:off x="796609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Прямая соединительная линия 96"/>
                <p:cNvCxnSpPr/>
                <p:nvPr/>
              </p:nvCxnSpPr>
              <p:spPr>
                <a:xfrm rot="5400000">
                  <a:off x="832328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Прямая соединительная линия 97"/>
                <p:cNvCxnSpPr/>
                <p:nvPr/>
              </p:nvCxnSpPr>
              <p:spPr>
                <a:xfrm>
                  <a:off x="807246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Прямая соединительная линия 98"/>
                <p:cNvCxnSpPr/>
                <p:nvPr/>
              </p:nvCxnSpPr>
              <p:spPr>
                <a:xfrm>
                  <a:off x="842965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Прямая соединительная линия 99"/>
                <p:cNvCxnSpPr/>
                <p:nvPr/>
              </p:nvCxnSpPr>
              <p:spPr>
                <a:xfrm rot="5400000">
                  <a:off x="868047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Прямая соединительная линия 100"/>
                <p:cNvCxnSpPr/>
                <p:nvPr/>
              </p:nvCxnSpPr>
              <p:spPr>
                <a:xfrm>
                  <a:off x="2357422" y="5286388"/>
                  <a:ext cx="107157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Прямая соединительная линия 101"/>
                <p:cNvCxnSpPr/>
                <p:nvPr/>
              </p:nvCxnSpPr>
              <p:spPr>
                <a:xfrm>
                  <a:off x="3428992" y="5072074"/>
                  <a:ext cx="71438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Прямая соединительная линия 102"/>
                <p:cNvCxnSpPr/>
                <p:nvPr/>
              </p:nvCxnSpPr>
              <p:spPr>
                <a:xfrm rot="5400000">
                  <a:off x="3322629" y="5178437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Прямая соединительная линия 103"/>
                <p:cNvCxnSpPr/>
                <p:nvPr/>
              </p:nvCxnSpPr>
              <p:spPr>
                <a:xfrm rot="5400000">
                  <a:off x="4037009" y="5178437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Прямая соединительная линия 104"/>
                <p:cNvCxnSpPr/>
                <p:nvPr/>
              </p:nvCxnSpPr>
              <p:spPr>
                <a:xfrm>
                  <a:off x="4143372" y="5286388"/>
                  <a:ext cx="714380" cy="1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Прямая соединительная линия 105"/>
                <p:cNvCxnSpPr/>
                <p:nvPr/>
              </p:nvCxnSpPr>
              <p:spPr>
                <a:xfrm rot="5400000">
                  <a:off x="4751389" y="5178437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Прямая соединительная линия 107"/>
                <p:cNvCxnSpPr/>
                <p:nvPr/>
              </p:nvCxnSpPr>
              <p:spPr>
                <a:xfrm>
                  <a:off x="4857752" y="5072074"/>
                  <a:ext cx="214314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0" name="Полилиния 109"/>
                <p:cNvSpPr/>
                <p:nvPr/>
              </p:nvSpPr>
              <p:spPr>
                <a:xfrm>
                  <a:off x="2371725" y="5694414"/>
                  <a:ext cx="1077197" cy="235340"/>
                </a:xfrm>
                <a:custGeom>
                  <a:avLst/>
                  <a:gdLst>
                    <a:gd name="connsiteX0" fmla="*/ 19050 w 1077197"/>
                    <a:gd name="connsiteY0" fmla="*/ 172986 h 235340"/>
                    <a:gd name="connsiteX1" fmla="*/ 9525 w 1077197"/>
                    <a:gd name="connsiteY1" fmla="*/ 125361 h 235340"/>
                    <a:gd name="connsiteX2" fmla="*/ 0 w 1077197"/>
                    <a:gd name="connsiteY2" fmla="*/ 96786 h 235340"/>
                    <a:gd name="connsiteX3" fmla="*/ 9525 w 1077197"/>
                    <a:gd name="connsiteY3" fmla="*/ 58686 h 235340"/>
                    <a:gd name="connsiteX4" fmla="*/ 76200 w 1077197"/>
                    <a:gd name="connsiteY4" fmla="*/ 134886 h 235340"/>
                    <a:gd name="connsiteX5" fmla="*/ 95250 w 1077197"/>
                    <a:gd name="connsiteY5" fmla="*/ 172986 h 235340"/>
                    <a:gd name="connsiteX6" fmla="*/ 123825 w 1077197"/>
                    <a:gd name="connsiteY6" fmla="*/ 182511 h 235340"/>
                    <a:gd name="connsiteX7" fmla="*/ 133350 w 1077197"/>
                    <a:gd name="connsiteY7" fmla="*/ 153936 h 235340"/>
                    <a:gd name="connsiteX8" fmla="*/ 114300 w 1077197"/>
                    <a:gd name="connsiteY8" fmla="*/ 96786 h 235340"/>
                    <a:gd name="connsiteX9" fmla="*/ 123825 w 1077197"/>
                    <a:gd name="connsiteY9" fmla="*/ 20586 h 235340"/>
                    <a:gd name="connsiteX10" fmla="*/ 142875 w 1077197"/>
                    <a:gd name="connsiteY10" fmla="*/ 49161 h 235340"/>
                    <a:gd name="connsiteX11" fmla="*/ 180975 w 1077197"/>
                    <a:gd name="connsiteY11" fmla="*/ 96786 h 235340"/>
                    <a:gd name="connsiteX12" fmla="*/ 219075 w 1077197"/>
                    <a:gd name="connsiteY12" fmla="*/ 182511 h 235340"/>
                    <a:gd name="connsiteX13" fmla="*/ 219075 w 1077197"/>
                    <a:gd name="connsiteY13" fmla="*/ 125361 h 235340"/>
                    <a:gd name="connsiteX14" fmla="*/ 228600 w 1077197"/>
                    <a:gd name="connsiteY14" fmla="*/ 58686 h 235340"/>
                    <a:gd name="connsiteX15" fmla="*/ 266700 w 1077197"/>
                    <a:gd name="connsiteY15" fmla="*/ 87261 h 235340"/>
                    <a:gd name="connsiteX16" fmla="*/ 314325 w 1077197"/>
                    <a:gd name="connsiteY16" fmla="*/ 144411 h 235340"/>
                    <a:gd name="connsiteX17" fmla="*/ 333375 w 1077197"/>
                    <a:gd name="connsiteY17" fmla="*/ 11061 h 235340"/>
                    <a:gd name="connsiteX18" fmla="*/ 361950 w 1077197"/>
                    <a:gd name="connsiteY18" fmla="*/ 30111 h 235340"/>
                    <a:gd name="connsiteX19" fmla="*/ 381000 w 1077197"/>
                    <a:gd name="connsiteY19" fmla="*/ 58686 h 235340"/>
                    <a:gd name="connsiteX20" fmla="*/ 409575 w 1077197"/>
                    <a:gd name="connsiteY20" fmla="*/ 87261 h 235340"/>
                    <a:gd name="connsiteX21" fmla="*/ 428625 w 1077197"/>
                    <a:gd name="connsiteY21" fmla="*/ 125361 h 235340"/>
                    <a:gd name="connsiteX22" fmla="*/ 457200 w 1077197"/>
                    <a:gd name="connsiteY22" fmla="*/ 58686 h 235340"/>
                    <a:gd name="connsiteX23" fmla="*/ 476250 w 1077197"/>
                    <a:gd name="connsiteY23" fmla="*/ 87261 h 235340"/>
                    <a:gd name="connsiteX24" fmla="*/ 504825 w 1077197"/>
                    <a:gd name="connsiteY24" fmla="*/ 106311 h 235340"/>
                    <a:gd name="connsiteX25" fmla="*/ 514350 w 1077197"/>
                    <a:gd name="connsiteY25" fmla="*/ 134886 h 235340"/>
                    <a:gd name="connsiteX26" fmla="*/ 523875 w 1077197"/>
                    <a:gd name="connsiteY26" fmla="*/ 172986 h 235340"/>
                    <a:gd name="connsiteX27" fmla="*/ 552450 w 1077197"/>
                    <a:gd name="connsiteY27" fmla="*/ 192036 h 235340"/>
                    <a:gd name="connsiteX28" fmla="*/ 571500 w 1077197"/>
                    <a:gd name="connsiteY28" fmla="*/ 96786 h 235340"/>
                    <a:gd name="connsiteX29" fmla="*/ 600075 w 1077197"/>
                    <a:gd name="connsiteY29" fmla="*/ 106311 h 235340"/>
                    <a:gd name="connsiteX30" fmla="*/ 609600 w 1077197"/>
                    <a:gd name="connsiteY30" fmla="*/ 134886 h 235340"/>
                    <a:gd name="connsiteX31" fmla="*/ 647700 w 1077197"/>
                    <a:gd name="connsiteY31" fmla="*/ 153936 h 235340"/>
                    <a:gd name="connsiteX32" fmla="*/ 657225 w 1077197"/>
                    <a:gd name="connsiteY32" fmla="*/ 49161 h 235340"/>
                    <a:gd name="connsiteX33" fmla="*/ 723900 w 1077197"/>
                    <a:gd name="connsiteY33" fmla="*/ 106311 h 235340"/>
                    <a:gd name="connsiteX34" fmla="*/ 742950 w 1077197"/>
                    <a:gd name="connsiteY34" fmla="*/ 134886 h 235340"/>
                    <a:gd name="connsiteX35" fmla="*/ 752475 w 1077197"/>
                    <a:gd name="connsiteY35" fmla="*/ 87261 h 235340"/>
                    <a:gd name="connsiteX36" fmla="*/ 762000 w 1077197"/>
                    <a:gd name="connsiteY36" fmla="*/ 125361 h 235340"/>
                    <a:gd name="connsiteX37" fmla="*/ 771525 w 1077197"/>
                    <a:gd name="connsiteY37" fmla="*/ 153936 h 235340"/>
                    <a:gd name="connsiteX38" fmla="*/ 790575 w 1077197"/>
                    <a:gd name="connsiteY38" fmla="*/ 125361 h 235340"/>
                    <a:gd name="connsiteX39" fmla="*/ 800100 w 1077197"/>
                    <a:gd name="connsiteY39" fmla="*/ 11061 h 235340"/>
                    <a:gd name="connsiteX40" fmla="*/ 809625 w 1077197"/>
                    <a:gd name="connsiteY40" fmla="*/ 39636 h 235340"/>
                    <a:gd name="connsiteX41" fmla="*/ 838200 w 1077197"/>
                    <a:gd name="connsiteY41" fmla="*/ 77736 h 235340"/>
                    <a:gd name="connsiteX42" fmla="*/ 866775 w 1077197"/>
                    <a:gd name="connsiteY42" fmla="*/ 134886 h 235340"/>
                    <a:gd name="connsiteX43" fmla="*/ 895350 w 1077197"/>
                    <a:gd name="connsiteY43" fmla="*/ 153936 h 235340"/>
                    <a:gd name="connsiteX44" fmla="*/ 895350 w 1077197"/>
                    <a:gd name="connsiteY44" fmla="*/ 49161 h 235340"/>
                    <a:gd name="connsiteX45" fmla="*/ 904875 w 1077197"/>
                    <a:gd name="connsiteY45" fmla="*/ 77736 h 235340"/>
                    <a:gd name="connsiteX46" fmla="*/ 933450 w 1077197"/>
                    <a:gd name="connsiteY46" fmla="*/ 96786 h 235340"/>
                    <a:gd name="connsiteX47" fmla="*/ 962025 w 1077197"/>
                    <a:gd name="connsiteY47" fmla="*/ 153936 h 235340"/>
                    <a:gd name="connsiteX48" fmla="*/ 981075 w 1077197"/>
                    <a:gd name="connsiteY48" fmla="*/ 125361 h 235340"/>
                    <a:gd name="connsiteX49" fmla="*/ 981075 w 1077197"/>
                    <a:gd name="connsiteY49" fmla="*/ 49161 h 235340"/>
                    <a:gd name="connsiteX50" fmla="*/ 1009650 w 1077197"/>
                    <a:gd name="connsiteY50" fmla="*/ 58686 h 235340"/>
                    <a:gd name="connsiteX51" fmla="*/ 1028700 w 1077197"/>
                    <a:gd name="connsiteY51" fmla="*/ 87261 h 235340"/>
                    <a:gd name="connsiteX52" fmla="*/ 1057275 w 1077197"/>
                    <a:gd name="connsiteY52" fmla="*/ 106311 h 235340"/>
                    <a:gd name="connsiteX53" fmla="*/ 1076325 w 1077197"/>
                    <a:gd name="connsiteY53" fmla="*/ 182511 h 23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077197" h="235340">
                      <a:moveTo>
                        <a:pt x="19050" y="172986"/>
                      </a:moveTo>
                      <a:cubicBezTo>
                        <a:pt x="15875" y="157111"/>
                        <a:pt x="13452" y="141067"/>
                        <a:pt x="9525" y="125361"/>
                      </a:cubicBezTo>
                      <a:cubicBezTo>
                        <a:pt x="7090" y="115621"/>
                        <a:pt x="0" y="106826"/>
                        <a:pt x="0" y="96786"/>
                      </a:cubicBezTo>
                      <a:cubicBezTo>
                        <a:pt x="0" y="83695"/>
                        <a:pt x="6350" y="71386"/>
                        <a:pt x="9525" y="58686"/>
                      </a:cubicBezTo>
                      <a:cubicBezTo>
                        <a:pt x="48816" y="84880"/>
                        <a:pt x="48419" y="79324"/>
                        <a:pt x="76200" y="134886"/>
                      </a:cubicBezTo>
                      <a:cubicBezTo>
                        <a:pt x="82550" y="147586"/>
                        <a:pt x="85210" y="162946"/>
                        <a:pt x="95250" y="172986"/>
                      </a:cubicBezTo>
                      <a:cubicBezTo>
                        <a:pt x="102350" y="180086"/>
                        <a:pt x="114300" y="179336"/>
                        <a:pt x="123825" y="182511"/>
                      </a:cubicBezTo>
                      <a:cubicBezTo>
                        <a:pt x="127000" y="172986"/>
                        <a:pt x="134459" y="163915"/>
                        <a:pt x="133350" y="153936"/>
                      </a:cubicBezTo>
                      <a:cubicBezTo>
                        <a:pt x="131132" y="133978"/>
                        <a:pt x="114300" y="96786"/>
                        <a:pt x="114300" y="96786"/>
                      </a:cubicBezTo>
                      <a:cubicBezTo>
                        <a:pt x="117475" y="71386"/>
                        <a:pt x="110655" y="42536"/>
                        <a:pt x="123825" y="20586"/>
                      </a:cubicBezTo>
                      <a:cubicBezTo>
                        <a:pt x="129715" y="10770"/>
                        <a:pt x="137755" y="38922"/>
                        <a:pt x="142875" y="49161"/>
                      </a:cubicBezTo>
                      <a:cubicBezTo>
                        <a:pt x="165879" y="95169"/>
                        <a:pt x="132805" y="64673"/>
                        <a:pt x="180975" y="96786"/>
                      </a:cubicBezTo>
                      <a:cubicBezTo>
                        <a:pt x="203645" y="164796"/>
                        <a:pt x="188886" y="137228"/>
                        <a:pt x="219075" y="182511"/>
                      </a:cubicBezTo>
                      <a:cubicBezTo>
                        <a:pt x="244475" y="106311"/>
                        <a:pt x="219075" y="201561"/>
                        <a:pt x="219075" y="125361"/>
                      </a:cubicBezTo>
                      <a:cubicBezTo>
                        <a:pt x="219075" y="102910"/>
                        <a:pt x="225425" y="80911"/>
                        <a:pt x="228600" y="58686"/>
                      </a:cubicBezTo>
                      <a:cubicBezTo>
                        <a:pt x="241300" y="68211"/>
                        <a:pt x="256369" y="75208"/>
                        <a:pt x="266700" y="87261"/>
                      </a:cubicBezTo>
                      <a:cubicBezTo>
                        <a:pt x="331152" y="162455"/>
                        <a:pt x="241459" y="95834"/>
                        <a:pt x="314325" y="144411"/>
                      </a:cubicBezTo>
                      <a:cubicBezTo>
                        <a:pt x="344635" y="235340"/>
                        <a:pt x="303406" y="123445"/>
                        <a:pt x="333375" y="11061"/>
                      </a:cubicBezTo>
                      <a:cubicBezTo>
                        <a:pt x="336325" y="0"/>
                        <a:pt x="352425" y="23761"/>
                        <a:pt x="361950" y="30111"/>
                      </a:cubicBezTo>
                      <a:cubicBezTo>
                        <a:pt x="368300" y="39636"/>
                        <a:pt x="373671" y="49892"/>
                        <a:pt x="381000" y="58686"/>
                      </a:cubicBezTo>
                      <a:cubicBezTo>
                        <a:pt x="389624" y="69034"/>
                        <a:pt x="401745" y="76300"/>
                        <a:pt x="409575" y="87261"/>
                      </a:cubicBezTo>
                      <a:cubicBezTo>
                        <a:pt x="417828" y="98815"/>
                        <a:pt x="422275" y="112661"/>
                        <a:pt x="428625" y="125361"/>
                      </a:cubicBezTo>
                      <a:cubicBezTo>
                        <a:pt x="432048" y="115093"/>
                        <a:pt x="448640" y="60826"/>
                        <a:pt x="457200" y="58686"/>
                      </a:cubicBezTo>
                      <a:cubicBezTo>
                        <a:pt x="468306" y="55910"/>
                        <a:pt x="468155" y="79166"/>
                        <a:pt x="476250" y="87261"/>
                      </a:cubicBezTo>
                      <a:cubicBezTo>
                        <a:pt x="484345" y="95356"/>
                        <a:pt x="495300" y="99961"/>
                        <a:pt x="504825" y="106311"/>
                      </a:cubicBezTo>
                      <a:cubicBezTo>
                        <a:pt x="508000" y="115836"/>
                        <a:pt x="511592" y="125232"/>
                        <a:pt x="514350" y="134886"/>
                      </a:cubicBezTo>
                      <a:cubicBezTo>
                        <a:pt x="517946" y="147473"/>
                        <a:pt x="516613" y="162094"/>
                        <a:pt x="523875" y="172986"/>
                      </a:cubicBezTo>
                      <a:cubicBezTo>
                        <a:pt x="530225" y="182511"/>
                        <a:pt x="542925" y="185686"/>
                        <a:pt x="552450" y="192036"/>
                      </a:cubicBezTo>
                      <a:cubicBezTo>
                        <a:pt x="539052" y="31254"/>
                        <a:pt x="511989" y="67031"/>
                        <a:pt x="571500" y="96786"/>
                      </a:cubicBezTo>
                      <a:cubicBezTo>
                        <a:pt x="580480" y="101276"/>
                        <a:pt x="590550" y="103136"/>
                        <a:pt x="600075" y="106311"/>
                      </a:cubicBezTo>
                      <a:cubicBezTo>
                        <a:pt x="603250" y="115836"/>
                        <a:pt x="602500" y="127786"/>
                        <a:pt x="609600" y="134886"/>
                      </a:cubicBezTo>
                      <a:cubicBezTo>
                        <a:pt x="619640" y="144926"/>
                        <a:pt x="640804" y="166348"/>
                        <a:pt x="647700" y="153936"/>
                      </a:cubicBezTo>
                      <a:cubicBezTo>
                        <a:pt x="664731" y="123280"/>
                        <a:pt x="654050" y="84086"/>
                        <a:pt x="657225" y="49161"/>
                      </a:cubicBezTo>
                      <a:cubicBezTo>
                        <a:pt x="685255" y="70183"/>
                        <a:pt x="701789" y="79777"/>
                        <a:pt x="723900" y="106311"/>
                      </a:cubicBezTo>
                      <a:cubicBezTo>
                        <a:pt x="731229" y="115105"/>
                        <a:pt x="742950" y="146334"/>
                        <a:pt x="742950" y="134886"/>
                      </a:cubicBezTo>
                      <a:cubicBezTo>
                        <a:pt x="742950" y="75619"/>
                        <a:pt x="693738" y="67682"/>
                        <a:pt x="752475" y="87261"/>
                      </a:cubicBezTo>
                      <a:cubicBezTo>
                        <a:pt x="755650" y="99961"/>
                        <a:pt x="758404" y="112774"/>
                        <a:pt x="762000" y="125361"/>
                      </a:cubicBezTo>
                      <a:cubicBezTo>
                        <a:pt x="764758" y="135015"/>
                        <a:pt x="761485" y="153936"/>
                        <a:pt x="771525" y="153936"/>
                      </a:cubicBezTo>
                      <a:cubicBezTo>
                        <a:pt x="782973" y="153936"/>
                        <a:pt x="784225" y="134886"/>
                        <a:pt x="790575" y="125361"/>
                      </a:cubicBezTo>
                      <a:cubicBezTo>
                        <a:pt x="793750" y="87261"/>
                        <a:pt x="791806" y="48383"/>
                        <a:pt x="800100" y="11061"/>
                      </a:cubicBezTo>
                      <a:cubicBezTo>
                        <a:pt x="802278" y="1260"/>
                        <a:pt x="804644" y="30919"/>
                        <a:pt x="809625" y="39636"/>
                      </a:cubicBezTo>
                      <a:cubicBezTo>
                        <a:pt x="817501" y="53419"/>
                        <a:pt x="828675" y="65036"/>
                        <a:pt x="838200" y="77736"/>
                      </a:cubicBezTo>
                      <a:cubicBezTo>
                        <a:pt x="845947" y="100977"/>
                        <a:pt x="848311" y="116422"/>
                        <a:pt x="866775" y="134886"/>
                      </a:cubicBezTo>
                      <a:cubicBezTo>
                        <a:pt x="874870" y="142981"/>
                        <a:pt x="885825" y="147586"/>
                        <a:pt x="895350" y="153936"/>
                      </a:cubicBezTo>
                      <a:cubicBezTo>
                        <a:pt x="881955" y="113750"/>
                        <a:pt x="873809" y="103013"/>
                        <a:pt x="895350" y="49161"/>
                      </a:cubicBezTo>
                      <a:cubicBezTo>
                        <a:pt x="899079" y="39839"/>
                        <a:pt x="898603" y="69896"/>
                        <a:pt x="904875" y="77736"/>
                      </a:cubicBezTo>
                      <a:cubicBezTo>
                        <a:pt x="912026" y="86675"/>
                        <a:pt x="923925" y="90436"/>
                        <a:pt x="933450" y="96786"/>
                      </a:cubicBezTo>
                      <a:cubicBezTo>
                        <a:pt x="935799" y="103832"/>
                        <a:pt x="949715" y="153936"/>
                        <a:pt x="962025" y="153936"/>
                      </a:cubicBezTo>
                      <a:cubicBezTo>
                        <a:pt x="973473" y="153936"/>
                        <a:pt x="974725" y="134886"/>
                        <a:pt x="981075" y="125361"/>
                      </a:cubicBezTo>
                      <a:cubicBezTo>
                        <a:pt x="980314" y="121558"/>
                        <a:pt x="959774" y="59812"/>
                        <a:pt x="981075" y="49161"/>
                      </a:cubicBezTo>
                      <a:cubicBezTo>
                        <a:pt x="990055" y="44671"/>
                        <a:pt x="1000125" y="55511"/>
                        <a:pt x="1009650" y="58686"/>
                      </a:cubicBezTo>
                      <a:cubicBezTo>
                        <a:pt x="1016000" y="68211"/>
                        <a:pt x="1020605" y="79166"/>
                        <a:pt x="1028700" y="87261"/>
                      </a:cubicBezTo>
                      <a:cubicBezTo>
                        <a:pt x="1036795" y="95356"/>
                        <a:pt x="1051716" y="96304"/>
                        <a:pt x="1057275" y="106311"/>
                      </a:cubicBezTo>
                      <a:cubicBezTo>
                        <a:pt x="1077197" y="142171"/>
                        <a:pt x="1076325" y="154524"/>
                        <a:pt x="1076325" y="182511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11" name="Прямая соединительная линия 110"/>
                <p:cNvCxnSpPr/>
                <p:nvPr/>
              </p:nvCxnSpPr>
              <p:spPr>
                <a:xfrm>
                  <a:off x="3428992" y="5857892"/>
                  <a:ext cx="71438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Прямая соединительная линия 111"/>
                <p:cNvCxnSpPr/>
                <p:nvPr/>
              </p:nvCxnSpPr>
              <p:spPr>
                <a:xfrm rot="5400000">
                  <a:off x="4037009" y="5749941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Прямая соединительная линия 112"/>
                <p:cNvCxnSpPr/>
                <p:nvPr/>
              </p:nvCxnSpPr>
              <p:spPr>
                <a:xfrm rot="5400000">
                  <a:off x="5465769" y="5749942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Прямая соединительная линия 113"/>
                <p:cNvCxnSpPr/>
                <p:nvPr/>
              </p:nvCxnSpPr>
              <p:spPr>
                <a:xfrm>
                  <a:off x="4143372" y="5643578"/>
                  <a:ext cx="1428760" cy="1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Прямая соединительная линия 115"/>
                <p:cNvCxnSpPr/>
                <p:nvPr/>
              </p:nvCxnSpPr>
              <p:spPr>
                <a:xfrm>
                  <a:off x="7715272" y="5643579"/>
                  <a:ext cx="71438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Прямая соединительная линия 116"/>
                <p:cNvCxnSpPr/>
                <p:nvPr/>
              </p:nvCxnSpPr>
              <p:spPr>
                <a:xfrm rot="5400000">
                  <a:off x="6180149" y="5749941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0" name="TextBox 119"/>
            <p:cNvSpPr txBox="1"/>
            <p:nvPr/>
          </p:nvSpPr>
          <p:spPr>
            <a:xfrm>
              <a:off x="3857620" y="2357430"/>
              <a:ext cx="3511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Временная диаграмма </a:t>
              </a:r>
              <a:r>
                <a:rPr lang="ru-RU" dirty="0" smtClean="0"/>
                <a:t>Т</a:t>
              </a:r>
              <a:r>
                <a:rPr lang="en-GB" dirty="0" smtClean="0"/>
                <a:t>-</a:t>
              </a:r>
              <a:r>
                <a:rPr lang="ru-RU" dirty="0" smtClean="0"/>
                <a:t>триггера</a:t>
              </a:r>
              <a:endParaRPr lang="ru-RU" dirty="0"/>
            </a:p>
          </p:txBody>
        </p: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3714744" y="5072074"/>
              <a:ext cx="71438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>
              <a:off x="4429124" y="4857760"/>
              <a:ext cx="71438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/>
            <p:nvPr/>
          </p:nvCxnSpPr>
          <p:spPr>
            <a:xfrm>
              <a:off x="5143504" y="5072074"/>
              <a:ext cx="714380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 rot="5400000">
              <a:off x="5037141" y="4964123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 rot="5400000">
              <a:off x="5751521" y="4964123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/>
          <p:cNvSpPr txBox="1"/>
          <p:nvPr/>
        </p:nvSpPr>
        <p:spPr>
          <a:xfrm>
            <a:off x="2857488" y="4143380"/>
            <a:ext cx="1730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Хранит состояние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000628" y="4071942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Инверсия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57158" y="5143512"/>
            <a:ext cx="8643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Предположим, что триггер находится в состоянии «0»: Т=«0», </a:t>
            </a:r>
            <a:r>
              <a:rPr lang="en-US" dirty="0" smtClean="0"/>
              <a:t>Q=</a:t>
            </a:r>
            <a:r>
              <a:rPr lang="ru-RU" dirty="0" smtClean="0"/>
              <a:t>«0» (триггер хранит свое состояние);</a:t>
            </a:r>
          </a:p>
          <a:p>
            <a:r>
              <a:rPr lang="ru-RU" dirty="0" smtClean="0"/>
              <a:t>При Т=«1», </a:t>
            </a:r>
            <a:r>
              <a:rPr lang="en-US" dirty="0" smtClean="0"/>
              <a:t>Q=</a:t>
            </a:r>
            <a:r>
              <a:rPr lang="ru-RU" dirty="0" smtClean="0"/>
              <a:t>«0» (инверсия)</a:t>
            </a:r>
          </a:p>
          <a:p>
            <a:r>
              <a:rPr lang="ru-RU" dirty="0" smtClean="0"/>
              <a:t>Если будем Т=«1» в течении нескольких тактов, то триггер перейдет в режим генерации (подобно </a:t>
            </a:r>
            <a:r>
              <a:rPr lang="en-GB" dirty="0" smtClean="0"/>
              <a:t>JK</a:t>
            </a:r>
            <a:r>
              <a:rPr lang="ru-RU" dirty="0" smtClean="0"/>
              <a:t> – триггеру). Далее идет режим инверсии.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78" y="214290"/>
            <a:ext cx="363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TV – </a:t>
            </a:r>
            <a:r>
              <a:rPr lang="kk-KZ" b="1" dirty="0" smtClean="0"/>
              <a:t>триггер</a:t>
            </a:r>
            <a:r>
              <a:rPr lang="en-GB" b="1" dirty="0" smtClean="0"/>
              <a:t> </a:t>
            </a:r>
            <a:r>
              <a:rPr lang="en-GB" dirty="0" smtClean="0"/>
              <a:t>(</a:t>
            </a:r>
            <a:r>
              <a:rPr lang="ru-RU" dirty="0" smtClean="0"/>
              <a:t>аналог </a:t>
            </a:r>
            <a:r>
              <a:rPr lang="en-GB" dirty="0" smtClean="0"/>
              <a:t>DV</a:t>
            </a:r>
            <a:r>
              <a:rPr lang="ru-RU" dirty="0" smtClean="0"/>
              <a:t> - триггера</a:t>
            </a:r>
            <a:r>
              <a:rPr lang="en-GB" dirty="0" smtClean="0"/>
              <a:t>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10" y="928670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57488" y="1428736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71472" y="2786058"/>
            <a:ext cx="24288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286514" y="2570950"/>
            <a:ext cx="342902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034" y="571480"/>
            <a:ext cx="236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Нарисуем ТИ триггера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00034" y="2071678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00034" y="3571876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57488" y="2143116"/>
            <a:ext cx="1153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solidFill>
                  <a:srgbClr val="C00000"/>
                </a:solidFill>
              </a:rPr>
              <a:t>подрежим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488" y="2928934"/>
            <a:ext cx="824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работы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488" y="3643314"/>
            <a:ext cx="1153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solidFill>
                  <a:srgbClr val="C00000"/>
                </a:solidFill>
              </a:rPr>
              <a:t>подрежим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инверсии</a:t>
            </a:r>
            <a:endParaRPr lang="ru-RU" sz="1600" dirty="0">
              <a:solidFill>
                <a:srgbClr val="C00000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6072198" y="1500174"/>
            <a:ext cx="1643074" cy="1298026"/>
            <a:chOff x="2571736" y="2357430"/>
            <a:chExt cx="1643074" cy="1298026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2928926" y="2357430"/>
              <a:ext cx="928694" cy="12858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28926" y="235743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Т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28926" y="3286124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V</a:t>
              </a:r>
              <a:endParaRPr lang="ru-R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00430" y="23574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 rot="5400000">
              <a:off x="2643968" y="2999578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3857620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571736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571736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286116" y="2786058"/>
              <a:ext cx="412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TT</a:t>
              </a:r>
              <a:endParaRPr lang="ru-RU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572132" y="642918"/>
            <a:ext cx="2645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На схемах изображается </a:t>
            </a:r>
          </a:p>
          <a:p>
            <a:r>
              <a:rPr lang="kk-KZ" dirty="0" smtClean="0"/>
              <a:t>следующим образом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429388" y="192880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072198" y="214311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/>
          <p:cNvSpPr txBox="1"/>
          <p:nvPr/>
        </p:nvSpPr>
        <p:spPr>
          <a:xfrm>
            <a:off x="2786050" y="214290"/>
            <a:ext cx="367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Временная диаграмма </a:t>
            </a:r>
            <a:r>
              <a:rPr lang="ru-RU" dirty="0" smtClean="0"/>
              <a:t>Т</a:t>
            </a:r>
            <a:r>
              <a:rPr lang="en-GB" dirty="0" smtClean="0"/>
              <a:t>V-</a:t>
            </a:r>
            <a:r>
              <a:rPr lang="ru-RU" dirty="0" smtClean="0"/>
              <a:t>триггера</a:t>
            </a:r>
            <a:endParaRPr lang="ru-RU" dirty="0"/>
          </a:p>
        </p:txBody>
      </p:sp>
      <p:grpSp>
        <p:nvGrpSpPr>
          <p:cNvPr id="88" name="Группа 87"/>
          <p:cNvGrpSpPr/>
          <p:nvPr/>
        </p:nvGrpSpPr>
        <p:grpSpPr>
          <a:xfrm>
            <a:off x="928662" y="642918"/>
            <a:ext cx="7143800" cy="2655347"/>
            <a:chOff x="928662" y="928671"/>
            <a:chExt cx="7143800" cy="2655347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928662" y="928671"/>
              <a:ext cx="7143800" cy="2655347"/>
              <a:chOff x="928662" y="928671"/>
              <a:chExt cx="7143800" cy="265534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28662" y="2643182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Т</a:t>
                </a:r>
                <a:endParaRPr lang="ru-RU" dirty="0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928662" y="1500173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C</a:t>
                </a:r>
                <a:endParaRPr lang="ru-RU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928662" y="321468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cxnSp>
            <p:nvCxnSpPr>
              <p:cNvPr id="6" name="Прямая соединительная линия 5"/>
              <p:cNvCxnSpPr/>
              <p:nvPr/>
            </p:nvCxnSpPr>
            <p:spPr>
              <a:xfrm rot="5400000">
                <a:off x="1143770" y="2285991"/>
                <a:ext cx="2428099" cy="794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/>
              <p:cNvCxnSpPr/>
              <p:nvPr/>
            </p:nvCxnSpPr>
            <p:spPr>
              <a:xfrm rot="5400000">
                <a:off x="1822431" y="2320916"/>
                <a:ext cx="2500331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 rot="5400000">
                <a:off x="2536811" y="2320916"/>
                <a:ext cx="2500331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 rot="5400000">
                <a:off x="3286910" y="2285197"/>
                <a:ext cx="2428893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 rot="5400000">
                <a:off x="4001290" y="2285197"/>
                <a:ext cx="2428893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rot="5400000">
                <a:off x="4679951" y="2320916"/>
                <a:ext cx="2500331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rot="5400000">
                <a:off x="5394331" y="2320916"/>
                <a:ext cx="2500331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rot="5400000">
                <a:off x="6108711" y="2320916"/>
                <a:ext cx="2500331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Группа 163"/>
              <p:cNvGrpSpPr/>
              <p:nvPr/>
            </p:nvGrpSpPr>
            <p:grpSpPr>
              <a:xfrm>
                <a:off x="1285852" y="928671"/>
                <a:ext cx="6643734" cy="2500332"/>
                <a:chOff x="2357422" y="4000506"/>
                <a:chExt cx="6643734" cy="2500332"/>
              </a:xfrm>
            </p:grpSpPr>
            <p:cxnSp>
              <p:nvCxnSpPr>
                <p:cNvPr id="30" name="Прямая со стрелкой 29"/>
                <p:cNvCxnSpPr/>
                <p:nvPr/>
              </p:nvCxnSpPr>
              <p:spPr>
                <a:xfrm rot="5400000" flipH="1" flipV="1">
                  <a:off x="1107588" y="5250341"/>
                  <a:ext cx="2500332" cy="661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 стрелкой 30"/>
                <p:cNvCxnSpPr/>
                <p:nvPr/>
              </p:nvCxnSpPr>
              <p:spPr>
                <a:xfrm flipV="1">
                  <a:off x="2357422" y="6479169"/>
                  <a:ext cx="6643734" cy="21666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2357422" y="5286388"/>
                  <a:ext cx="664373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/>
                <p:nvPr/>
              </p:nvCxnSpPr>
              <p:spPr>
                <a:xfrm>
                  <a:off x="2357422" y="4714884"/>
                  <a:ext cx="657229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>
                  <a:off x="235742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Прямая соединительная линия 34"/>
                <p:cNvCxnSpPr/>
                <p:nvPr/>
              </p:nvCxnSpPr>
              <p:spPr>
                <a:xfrm rot="5400000">
                  <a:off x="367981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Прямая соединительная линия 35"/>
                <p:cNvCxnSpPr/>
                <p:nvPr/>
              </p:nvCxnSpPr>
              <p:spPr>
                <a:xfrm rot="5400000">
                  <a:off x="332262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Прямая соединительная линия 36"/>
                <p:cNvCxnSpPr/>
                <p:nvPr/>
              </p:nvCxnSpPr>
              <p:spPr>
                <a:xfrm rot="5400000">
                  <a:off x="296543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Прямая соединительная линия 37"/>
                <p:cNvCxnSpPr/>
                <p:nvPr/>
              </p:nvCxnSpPr>
              <p:spPr>
                <a:xfrm rot="5400000">
                  <a:off x="260824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>
                <a:xfrm>
                  <a:off x="271461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>
                  <a:off x="307180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>
                <a:xfrm>
                  <a:off x="342899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/>
                <p:cNvCxnSpPr/>
                <p:nvPr/>
              </p:nvCxnSpPr>
              <p:spPr>
                <a:xfrm>
                  <a:off x="378618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Прямая соединительная линия 42"/>
                <p:cNvCxnSpPr/>
                <p:nvPr/>
              </p:nvCxnSpPr>
              <p:spPr>
                <a:xfrm rot="5400000">
                  <a:off x="403700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Прямая соединительная линия 43"/>
                <p:cNvCxnSpPr/>
                <p:nvPr/>
              </p:nvCxnSpPr>
              <p:spPr>
                <a:xfrm rot="5400000">
                  <a:off x="546576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 rot="5400000">
                  <a:off x="582295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510857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 rot="5400000">
                  <a:off x="439419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475138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/>
                <p:cNvCxnSpPr/>
                <p:nvPr/>
              </p:nvCxnSpPr>
              <p:spPr>
                <a:xfrm>
                  <a:off x="414337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450056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Прямая соединительная линия 50"/>
                <p:cNvCxnSpPr/>
                <p:nvPr/>
              </p:nvCxnSpPr>
              <p:spPr>
                <a:xfrm>
                  <a:off x="485775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>
                  <a:off x="521494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Прямая соединительная линия 52"/>
                <p:cNvCxnSpPr/>
                <p:nvPr/>
              </p:nvCxnSpPr>
              <p:spPr>
                <a:xfrm>
                  <a:off x="557213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>
                  <a:off x="592932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Прямая соединительная линия 54"/>
                <p:cNvCxnSpPr/>
                <p:nvPr/>
              </p:nvCxnSpPr>
              <p:spPr>
                <a:xfrm>
                  <a:off x="628651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Прямая соединительная линия 55"/>
                <p:cNvCxnSpPr/>
                <p:nvPr/>
              </p:nvCxnSpPr>
              <p:spPr>
                <a:xfrm rot="5400000">
                  <a:off x="618014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Прямая соединительная линия 56"/>
                <p:cNvCxnSpPr/>
                <p:nvPr/>
              </p:nvCxnSpPr>
              <p:spPr>
                <a:xfrm rot="5400000">
                  <a:off x="653733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Прямая соединительная линия 57"/>
                <p:cNvCxnSpPr/>
                <p:nvPr/>
              </p:nvCxnSpPr>
              <p:spPr>
                <a:xfrm rot="5400000">
                  <a:off x="689452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Прямая соединительная линия 58"/>
                <p:cNvCxnSpPr/>
                <p:nvPr/>
              </p:nvCxnSpPr>
              <p:spPr>
                <a:xfrm>
                  <a:off x="664370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700089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>
                  <a:off x="735808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 rot="5400000">
                  <a:off x="725171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Прямая соединительная линия 62"/>
                <p:cNvCxnSpPr/>
                <p:nvPr/>
              </p:nvCxnSpPr>
              <p:spPr>
                <a:xfrm rot="5400000">
                  <a:off x="760890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>
                  <a:off x="771527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Прямая соединительная линия 64"/>
                <p:cNvCxnSpPr/>
                <p:nvPr/>
              </p:nvCxnSpPr>
              <p:spPr>
                <a:xfrm rot="5400000">
                  <a:off x="796609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 rot="5400000">
                  <a:off x="832328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Прямая соединительная линия 66"/>
                <p:cNvCxnSpPr/>
                <p:nvPr/>
              </p:nvCxnSpPr>
              <p:spPr>
                <a:xfrm>
                  <a:off x="8072462" y="4714884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Прямая соединительная линия 67"/>
                <p:cNvCxnSpPr/>
                <p:nvPr/>
              </p:nvCxnSpPr>
              <p:spPr>
                <a:xfrm>
                  <a:off x="8429652" y="4500570"/>
                  <a:ext cx="35719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 rot="5400000">
                  <a:off x="8680479" y="4606933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>
                  <a:off x="2357422" y="5284802"/>
                  <a:ext cx="2500330" cy="1587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 rot="5400000">
                  <a:off x="4751389" y="5178438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Прямая соединительная линия 71"/>
                <p:cNvCxnSpPr/>
                <p:nvPr/>
              </p:nvCxnSpPr>
              <p:spPr>
                <a:xfrm>
                  <a:off x="4857752" y="5072075"/>
                  <a:ext cx="4000528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Прямая соединительная линия 73"/>
                <p:cNvCxnSpPr/>
                <p:nvPr/>
              </p:nvCxnSpPr>
              <p:spPr>
                <a:xfrm>
                  <a:off x="6286512" y="5857893"/>
                  <a:ext cx="71438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Прямая соединительная линия 74"/>
                <p:cNvCxnSpPr/>
                <p:nvPr/>
              </p:nvCxnSpPr>
              <p:spPr>
                <a:xfrm rot="5400000">
                  <a:off x="6180149" y="6392884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 rot="5400000">
                  <a:off x="7608909" y="6392884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>
                  <a:off x="2357422" y="5641991"/>
                  <a:ext cx="250033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 rot="5400000">
                  <a:off x="4751389" y="5749941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Прямая соединительная линия 78"/>
                <p:cNvCxnSpPr/>
                <p:nvPr/>
              </p:nvCxnSpPr>
              <p:spPr>
                <a:xfrm rot="5400000">
                  <a:off x="5465769" y="5749941"/>
                  <a:ext cx="214314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1142976" y="2786058"/>
                <a:ext cx="664373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928662" y="2071678"/>
                <a:ext cx="3161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V</a:t>
                </a:r>
                <a:endParaRPr lang="ru-RU" dirty="0"/>
              </a:p>
            </p:txBody>
          </p: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4500562" y="2571744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5214942" y="3214686"/>
                <a:ext cx="142876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3786182" y="2786058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6643702" y="3429000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 rot="5400000">
                <a:off x="5108579" y="267810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5822959" y="267810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929322" y="2571744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6643702" y="2571744"/>
                <a:ext cx="1143008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7358082" y="3213098"/>
                <a:ext cx="71438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1285852" y="3429000"/>
                <a:ext cx="392909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Прямая соединительная линия 86"/>
            <p:cNvCxnSpPr/>
            <p:nvPr/>
          </p:nvCxnSpPr>
          <p:spPr>
            <a:xfrm rot="5400000">
              <a:off x="7251719" y="3321049"/>
              <a:ext cx="21431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>
          <a:xfrm>
            <a:off x="3643306" y="1928802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хранение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450197" y="1928802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инверсия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286380" y="1928802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хранение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500694" y="2571744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хранение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643702" y="2643182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инверсия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85787" y="3429000"/>
            <a:ext cx="7858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Предположим, что транзистор стоит в «0», </a:t>
            </a:r>
            <a:r>
              <a:rPr lang="en-GB" dirty="0" smtClean="0"/>
              <a:t>Q=</a:t>
            </a:r>
            <a:r>
              <a:rPr lang="ru-RU" dirty="0" smtClean="0"/>
              <a:t>«0»</a:t>
            </a:r>
          </a:p>
          <a:p>
            <a:pPr marL="342900" indent="-342900"/>
            <a:r>
              <a:rPr lang="ru-RU" dirty="0" smtClean="0"/>
              <a:t>Т=«1», транзистор д.б в состоянии инверсии (на протяжении нескольких тактов)</a:t>
            </a:r>
            <a:endParaRPr lang="en-GB" dirty="0" smtClean="0"/>
          </a:p>
          <a:p>
            <a:pPr marL="342900" indent="-342900"/>
            <a:r>
              <a:rPr lang="en-GB" dirty="0" smtClean="0"/>
              <a:t>V=</a:t>
            </a:r>
            <a:r>
              <a:rPr lang="ru-RU" dirty="0" smtClean="0"/>
              <a:t>«0» (держим в нуле)</a:t>
            </a:r>
          </a:p>
          <a:p>
            <a:pPr marL="342900" indent="-342900"/>
            <a:r>
              <a:rPr lang="ru-RU" dirty="0" smtClean="0"/>
              <a:t>Режим хранения</a:t>
            </a:r>
          </a:p>
          <a:p>
            <a:pPr marL="342900" indent="-342900"/>
            <a:r>
              <a:rPr lang="ru-RU" dirty="0" smtClean="0"/>
              <a:t>2) Даем режим работы: </a:t>
            </a:r>
            <a:r>
              <a:rPr lang="en-GB" dirty="0" smtClean="0"/>
              <a:t>V=</a:t>
            </a:r>
            <a:r>
              <a:rPr lang="ru-RU" dirty="0" smtClean="0"/>
              <a:t>«1», но убираем Т</a:t>
            </a:r>
          </a:p>
          <a:p>
            <a:pPr marL="342900" indent="-342900"/>
            <a:r>
              <a:rPr lang="en-GB" dirty="0" smtClean="0"/>
              <a:t>Q=</a:t>
            </a:r>
            <a:r>
              <a:rPr lang="ru-RU" dirty="0" smtClean="0"/>
              <a:t>«0» - триггер в режиме хранения (</a:t>
            </a:r>
            <a:r>
              <a:rPr lang="ru-RU" dirty="0" err="1" smtClean="0"/>
              <a:t>согл.ТИ</a:t>
            </a:r>
            <a:r>
              <a:rPr lang="ru-RU" dirty="0" smtClean="0"/>
              <a:t>)</a:t>
            </a:r>
          </a:p>
          <a:p>
            <a:pPr marL="342900" indent="-342900"/>
            <a:r>
              <a:rPr lang="ru-RU" dirty="0" smtClean="0"/>
              <a:t>3) Когда </a:t>
            </a:r>
            <a:r>
              <a:rPr lang="en-GB" dirty="0" smtClean="0"/>
              <a:t>V</a:t>
            </a:r>
            <a:r>
              <a:rPr lang="kk-KZ" dirty="0" smtClean="0"/>
              <a:t>=</a:t>
            </a:r>
            <a:r>
              <a:rPr lang="ru-RU" dirty="0" smtClean="0"/>
              <a:t>«1», Т=«1» триггер проинвертировался однократно, т.к. здесь мы дали режим хранения.</a:t>
            </a:r>
          </a:p>
          <a:p>
            <a:pPr marL="342900" indent="-342900"/>
            <a:r>
              <a:rPr lang="ru-RU" dirty="0" smtClean="0"/>
              <a:t>Если подадим режим инверсии и режим работы, то триггер перейдет в режим генерации.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928794" y="142852"/>
            <a:ext cx="5683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Преобразование типов триггеров от одного к другому:</a:t>
            </a:r>
            <a:endParaRPr lang="ru-RU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357158" y="571480"/>
            <a:ext cx="7938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Преобразование делается по одной и той же схеме. </a:t>
            </a:r>
          </a:p>
          <a:p>
            <a:r>
              <a:rPr lang="ru-RU" dirty="0" smtClean="0"/>
              <a:t>Имеем базовый триггер, в общем случае, у него может быть несколько входов.</a:t>
            </a:r>
            <a:endParaRPr lang="ru-RU"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785786" y="1500174"/>
            <a:ext cx="3000396" cy="2143140"/>
            <a:chOff x="1500166" y="1500174"/>
            <a:chExt cx="3000396" cy="214314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2071670" y="2143116"/>
              <a:ext cx="642942" cy="135732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71802" y="2143116"/>
              <a:ext cx="928694" cy="135732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9" name="Прямая соединительная линия 58"/>
            <p:cNvCxnSpPr/>
            <p:nvPr/>
          </p:nvCxnSpPr>
          <p:spPr>
            <a:xfrm rot="5400000">
              <a:off x="2751125" y="2820983"/>
              <a:ext cx="135732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3071802" y="314324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С</a:t>
              </a:r>
              <a:endParaRPr lang="ru-RU" dirty="0"/>
            </a:p>
          </p:txBody>
        </p:sp>
        <p:cxnSp>
          <p:nvCxnSpPr>
            <p:cNvPr id="66" name="Прямая соединительная линия 65"/>
            <p:cNvCxnSpPr/>
            <p:nvPr/>
          </p:nvCxnSpPr>
          <p:spPr>
            <a:xfrm>
              <a:off x="2714612" y="3357562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2714612" y="242886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643306" y="2143116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571868" y="3143248"/>
              <a:ext cx="412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TT</a:t>
              </a:r>
              <a:endParaRPr lang="ru-RU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214546" y="2643182"/>
              <a:ext cx="419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KC</a:t>
              </a:r>
              <a:endParaRPr lang="ru-RU" dirty="0"/>
            </a:p>
          </p:txBody>
        </p:sp>
        <p:cxnSp>
          <p:nvCxnSpPr>
            <p:cNvPr id="81" name="Прямая соединительная линия 80"/>
            <p:cNvCxnSpPr/>
            <p:nvPr/>
          </p:nvCxnSpPr>
          <p:spPr>
            <a:xfrm>
              <a:off x="1500166" y="2428868"/>
              <a:ext cx="57150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1500166" y="2857496"/>
              <a:ext cx="57150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1500166" y="3357562"/>
              <a:ext cx="57150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4000496" y="242728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 rot="5400000">
              <a:off x="1536679" y="2178041"/>
              <a:ext cx="50006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 rot="5400000">
              <a:off x="3965571" y="2178041"/>
              <a:ext cx="500066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/>
            <p:nvPr/>
          </p:nvCxnSpPr>
          <p:spPr>
            <a:xfrm>
              <a:off x="1785918" y="1928802"/>
              <a:ext cx="242889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Прямоугольник 95"/>
            <p:cNvSpPr/>
            <p:nvPr/>
          </p:nvSpPr>
          <p:spPr>
            <a:xfrm>
              <a:off x="1714480" y="1500174"/>
              <a:ext cx="2571768" cy="21431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786050" y="1571612"/>
              <a:ext cx="460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OC</a:t>
              </a:r>
              <a:endParaRPr lang="ru-RU" dirty="0"/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4071934" y="1285860"/>
            <a:ext cx="47149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dirty="0" smtClean="0"/>
              <a:t>На входе базового триггера строим КС</a:t>
            </a:r>
            <a:r>
              <a:rPr lang="ru-RU" dirty="0" smtClean="0"/>
              <a:t>,</a:t>
            </a:r>
            <a:r>
              <a:rPr lang="kk-KZ" dirty="0" smtClean="0"/>
              <a:t> которая в свою очередь будет иметь свои входы. И также может быть задействована ОС (обратная связь), которая может быть, а может и не быть. </a:t>
            </a:r>
          </a:p>
          <a:p>
            <a:pPr algn="just"/>
            <a:r>
              <a:rPr lang="kk-KZ" dirty="0" smtClean="0"/>
              <a:t>Т.о. преобразования триггеров сводится к построению КС и уже тогда, мы получаем новый триггер.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3"/>
          <p:cNvSpPr txBox="1"/>
          <p:nvPr/>
        </p:nvSpPr>
        <p:spPr>
          <a:xfrm>
            <a:off x="2214546" y="142852"/>
            <a:ext cx="4374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Преобразование </a:t>
            </a:r>
            <a:r>
              <a:rPr lang="en-GB" b="1" dirty="0" smtClean="0"/>
              <a:t>JK </a:t>
            </a:r>
            <a:r>
              <a:rPr lang="ru-RU" b="1" dirty="0" smtClean="0"/>
              <a:t>– триггер в </a:t>
            </a:r>
            <a:r>
              <a:rPr lang="en-GB" b="1" dirty="0" smtClean="0"/>
              <a:t>D</a:t>
            </a:r>
            <a:r>
              <a:rPr lang="ru-RU" b="1" dirty="0" smtClean="0"/>
              <a:t> - триггер</a:t>
            </a:r>
            <a:endParaRPr lang="ru-RU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6500826" y="142852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JK→D</a:t>
            </a:r>
            <a:endParaRPr lang="ru-RU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285720" y="500042"/>
            <a:ext cx="4456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Здесь: </a:t>
            </a:r>
            <a:r>
              <a:rPr lang="en-GB" dirty="0" smtClean="0"/>
              <a:t>JK</a:t>
            </a:r>
            <a:r>
              <a:rPr lang="ru-RU" dirty="0" smtClean="0"/>
              <a:t> – базовый триггер</a:t>
            </a:r>
            <a:endParaRPr lang="en-GB" dirty="0" smtClean="0"/>
          </a:p>
          <a:p>
            <a:r>
              <a:rPr lang="ru-RU" dirty="0" smtClean="0"/>
              <a:t>            </a:t>
            </a:r>
            <a:r>
              <a:rPr lang="en-GB" dirty="0" smtClean="0"/>
              <a:t>D</a:t>
            </a:r>
            <a:r>
              <a:rPr lang="ru-RU" dirty="0" smtClean="0"/>
              <a:t> – триггер, который нам необходим</a:t>
            </a:r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357158" y="1142984"/>
            <a:ext cx="311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1) Рисуем ТИ обоих триггеров</a:t>
            </a:r>
            <a:endParaRPr lang="ru-RU" dirty="0"/>
          </a:p>
        </p:txBody>
      </p:sp>
      <p:graphicFrame>
        <p:nvGraphicFramePr>
          <p:cNvPr id="108" name="Таблица 107"/>
          <p:cNvGraphicFramePr>
            <a:graphicFrameLocks noGrp="1"/>
          </p:cNvGraphicFramePr>
          <p:nvPr/>
        </p:nvGraphicFramePr>
        <p:xfrm>
          <a:off x="642910" y="1785926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J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2857488" y="2285992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cxnSp>
        <p:nvCxnSpPr>
          <p:cNvPr id="116" name="Прямая соединительная линия 115"/>
          <p:cNvCxnSpPr/>
          <p:nvPr/>
        </p:nvCxnSpPr>
        <p:spPr>
          <a:xfrm>
            <a:off x="571472" y="3643314"/>
            <a:ext cx="24288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rot="5400000">
            <a:off x="286514" y="3428206"/>
            <a:ext cx="342902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90343" y="1428736"/>
            <a:ext cx="170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</a:t>
            </a:r>
            <a:r>
              <a:rPr lang="en-GB" dirty="0" smtClean="0"/>
              <a:t>JK - </a:t>
            </a:r>
            <a:r>
              <a:rPr lang="ru-RU" dirty="0" smtClean="0"/>
              <a:t>триггера</a:t>
            </a:r>
            <a:endParaRPr lang="ru-RU" dirty="0"/>
          </a:p>
        </p:txBody>
      </p:sp>
      <p:cxnSp>
        <p:nvCxnSpPr>
          <p:cNvPr id="120" name="Прямая соединительная линия 119"/>
          <p:cNvCxnSpPr/>
          <p:nvPr/>
        </p:nvCxnSpPr>
        <p:spPr>
          <a:xfrm>
            <a:off x="500034" y="2928934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>
            <a:off x="500034" y="4429132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2857488" y="3000372"/>
            <a:ext cx="829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сброса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857488" y="3786190"/>
            <a:ext cx="1062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установки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857488" y="4500570"/>
            <a:ext cx="1045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инверсии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238644" y="1717675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</a:t>
            </a:r>
            <a:r>
              <a:rPr lang="en-US" dirty="0" smtClean="0"/>
              <a:t>D - </a:t>
            </a:r>
            <a:r>
              <a:rPr lang="ru-RU" dirty="0" smtClean="0"/>
              <a:t>триггера</a:t>
            </a:r>
            <a:endParaRPr lang="ru-RU" dirty="0"/>
          </a:p>
        </p:txBody>
      </p:sp>
      <p:graphicFrame>
        <p:nvGraphicFramePr>
          <p:cNvPr id="126" name="Таблица 125"/>
          <p:cNvGraphicFramePr>
            <a:graphicFrameLocks noGrp="1"/>
          </p:cNvGraphicFramePr>
          <p:nvPr/>
        </p:nvGraphicFramePr>
        <p:xfrm>
          <a:off x="4381520" y="2146303"/>
          <a:ext cx="204786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71504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7" name="TextBox 126"/>
          <p:cNvSpPr txBox="1"/>
          <p:nvPr/>
        </p:nvSpPr>
        <p:spPr>
          <a:xfrm>
            <a:off x="4786314" y="500042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Имеем </a:t>
            </a:r>
            <a:r>
              <a:rPr lang="en-US" dirty="0" smtClean="0"/>
              <a:t>JK</a:t>
            </a:r>
            <a:r>
              <a:rPr lang="ru-RU" dirty="0" smtClean="0"/>
              <a:t> – триггер. И на его входе необходимо построить КС с входом</a:t>
            </a:r>
            <a:r>
              <a:rPr lang="en-US" dirty="0" smtClean="0"/>
              <a:t> D</a:t>
            </a:r>
            <a:r>
              <a:rPr lang="ru-RU" dirty="0" smtClean="0"/>
              <a:t>. Возможно будет иметь месть ОС.</a:t>
            </a:r>
          </a:p>
          <a:p>
            <a:pPr algn="just"/>
            <a:r>
              <a:rPr lang="en-GB" dirty="0" smtClean="0"/>
              <a:t>y</a:t>
            </a:r>
            <a:r>
              <a:rPr lang="en-GB" sz="1400" dirty="0" smtClean="0"/>
              <a:t>J</a:t>
            </a:r>
            <a:r>
              <a:rPr lang="en-GB" dirty="0" smtClean="0"/>
              <a:t> </a:t>
            </a:r>
            <a:r>
              <a:rPr lang="en-GB" dirty="0" err="1" smtClean="0"/>
              <a:t>y</a:t>
            </a:r>
            <a:r>
              <a:rPr lang="en-GB" sz="1400" dirty="0" err="1" smtClean="0"/>
              <a:t>K</a:t>
            </a:r>
            <a:r>
              <a:rPr lang="en-GB" sz="1400" dirty="0" smtClean="0"/>
              <a:t> </a:t>
            </a:r>
            <a:r>
              <a:rPr lang="en-GB" dirty="0" smtClean="0"/>
              <a:t>– </a:t>
            </a:r>
            <a:r>
              <a:rPr lang="ru-RU" dirty="0" smtClean="0"/>
              <a:t>входы.</a:t>
            </a:r>
            <a:endParaRPr lang="ru-RU" dirty="0"/>
          </a:p>
        </p:txBody>
      </p:sp>
      <p:sp>
        <p:nvSpPr>
          <p:cNvPr id="129" name="Овал 128"/>
          <p:cNvSpPr/>
          <p:nvPr/>
        </p:nvSpPr>
        <p:spPr>
          <a:xfrm rot="5400000">
            <a:off x="5214942" y="3429000"/>
            <a:ext cx="714380" cy="428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4286248" y="2571743"/>
            <a:ext cx="1857388" cy="2857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Овал 130"/>
          <p:cNvSpPr/>
          <p:nvPr/>
        </p:nvSpPr>
        <p:spPr>
          <a:xfrm>
            <a:off x="500034" y="2143116"/>
            <a:ext cx="2286016" cy="3571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Овал 131"/>
          <p:cNvSpPr/>
          <p:nvPr/>
        </p:nvSpPr>
        <p:spPr>
          <a:xfrm rot="5400000">
            <a:off x="1785918" y="3071810"/>
            <a:ext cx="714380" cy="428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/>
          <p:cNvSpPr/>
          <p:nvPr/>
        </p:nvSpPr>
        <p:spPr>
          <a:xfrm rot="5400000">
            <a:off x="1785918" y="3786190"/>
            <a:ext cx="714380" cy="428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8" name="Группа 157"/>
          <p:cNvGrpSpPr/>
          <p:nvPr/>
        </p:nvGrpSpPr>
        <p:grpSpPr>
          <a:xfrm>
            <a:off x="4429124" y="4714884"/>
            <a:ext cx="3286148" cy="1583778"/>
            <a:chOff x="4429124" y="4714884"/>
            <a:chExt cx="3286148" cy="1583778"/>
          </a:xfrm>
        </p:grpSpPr>
        <p:grpSp>
          <p:nvGrpSpPr>
            <p:cNvPr id="134" name="Группа 133"/>
            <p:cNvGrpSpPr/>
            <p:nvPr/>
          </p:nvGrpSpPr>
          <p:grpSpPr>
            <a:xfrm>
              <a:off x="4714876" y="4714884"/>
              <a:ext cx="3000396" cy="1583778"/>
              <a:chOff x="1500166" y="1928802"/>
              <a:chExt cx="3000396" cy="1583778"/>
            </a:xfrm>
          </p:grpSpPr>
          <p:sp>
            <p:nvSpPr>
              <p:cNvPr id="135" name="Прямоугольник 134"/>
              <p:cNvSpPr/>
              <p:nvPr/>
            </p:nvSpPr>
            <p:spPr>
              <a:xfrm>
                <a:off x="2071670" y="2143116"/>
                <a:ext cx="642942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6" name="Прямоугольник 135"/>
              <p:cNvSpPr/>
              <p:nvPr/>
            </p:nvSpPr>
            <p:spPr>
              <a:xfrm>
                <a:off x="3071802" y="2143116"/>
                <a:ext cx="928694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37" name="Прямая соединительная линия 136"/>
              <p:cNvCxnSpPr/>
              <p:nvPr/>
            </p:nvCxnSpPr>
            <p:spPr>
              <a:xfrm rot="5400000">
                <a:off x="2751125" y="2820983"/>
                <a:ext cx="135732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Box 137"/>
              <p:cNvSpPr txBox="1"/>
              <p:nvPr/>
            </p:nvSpPr>
            <p:spPr>
              <a:xfrm>
                <a:off x="3071802" y="2643182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</a:t>
                </a:r>
                <a:endParaRPr lang="ru-RU" dirty="0"/>
              </a:p>
            </p:txBody>
          </p:sp>
          <p:cxnSp>
            <p:nvCxnSpPr>
              <p:cNvPr id="139" name="Прямая соединительная линия 138"/>
              <p:cNvCxnSpPr/>
              <p:nvPr/>
            </p:nvCxnSpPr>
            <p:spPr>
              <a:xfrm>
                <a:off x="2714612" y="3357562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Прямая соединительная линия 139"/>
              <p:cNvCxnSpPr/>
              <p:nvPr/>
            </p:nvCxnSpPr>
            <p:spPr>
              <a:xfrm>
                <a:off x="2714612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TextBox 140"/>
              <p:cNvSpPr txBox="1"/>
              <p:nvPr/>
            </p:nvSpPr>
            <p:spPr>
              <a:xfrm>
                <a:off x="3643306" y="214311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3571868" y="3143248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2214546" y="2643182"/>
                <a:ext cx="4195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KC</a:t>
                </a:r>
                <a:endParaRPr lang="ru-RU" dirty="0"/>
              </a:p>
            </p:txBody>
          </p:sp>
          <p:cxnSp>
            <p:nvCxnSpPr>
              <p:cNvPr id="144" name="Прямая соединительная линия 143"/>
              <p:cNvCxnSpPr/>
              <p:nvPr/>
            </p:nvCxnSpPr>
            <p:spPr>
              <a:xfrm>
                <a:off x="1500166" y="2428868"/>
                <a:ext cx="57150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/>
              <p:cNvCxnSpPr/>
              <p:nvPr/>
            </p:nvCxnSpPr>
            <p:spPr>
              <a:xfrm>
                <a:off x="4000496" y="242728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/>
              <p:cNvCxnSpPr/>
              <p:nvPr/>
            </p:nvCxnSpPr>
            <p:spPr>
              <a:xfrm rot="5400000">
                <a:off x="1536679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 rot="5400000">
                <a:off x="3965571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Прямая соединительная линия 149"/>
              <p:cNvCxnSpPr/>
              <p:nvPr/>
            </p:nvCxnSpPr>
            <p:spPr>
              <a:xfrm>
                <a:off x="1785918" y="1928802"/>
                <a:ext cx="2428892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" name="TextBox 152"/>
            <p:cNvSpPr txBox="1"/>
            <p:nvPr/>
          </p:nvSpPr>
          <p:spPr>
            <a:xfrm>
              <a:off x="6313860" y="4929198"/>
              <a:ext cx="258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J</a:t>
              </a:r>
              <a:endParaRPr lang="ru-RU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6286512" y="592933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K</a:t>
              </a:r>
              <a:endParaRPr lang="ru-RU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00694" y="592933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yk</a:t>
              </a:r>
              <a:endParaRPr lang="ru-RU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5572132" y="5000636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yJ</a:t>
              </a:r>
              <a:endParaRPr lang="ru-RU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4429124" y="5072074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6643702" y="4071942"/>
            <a:ext cx="84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Схема:</a:t>
            </a:r>
            <a:endParaRPr lang="ru-RU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Группа 103"/>
          <p:cNvGrpSpPr/>
          <p:nvPr/>
        </p:nvGrpSpPr>
        <p:grpSpPr>
          <a:xfrm>
            <a:off x="285720" y="785794"/>
            <a:ext cx="3286148" cy="1583778"/>
            <a:chOff x="4429124" y="4714884"/>
            <a:chExt cx="3286148" cy="1583778"/>
          </a:xfrm>
        </p:grpSpPr>
        <p:grpSp>
          <p:nvGrpSpPr>
            <p:cNvPr id="105" name="Группа 133"/>
            <p:cNvGrpSpPr/>
            <p:nvPr/>
          </p:nvGrpSpPr>
          <p:grpSpPr>
            <a:xfrm>
              <a:off x="4714876" y="4714884"/>
              <a:ext cx="3000396" cy="1583778"/>
              <a:chOff x="1500166" y="1928802"/>
              <a:chExt cx="3000396" cy="1583778"/>
            </a:xfrm>
          </p:grpSpPr>
          <p:sp>
            <p:nvSpPr>
              <p:cNvPr id="113" name="Прямоугольник 112"/>
              <p:cNvSpPr/>
              <p:nvPr/>
            </p:nvSpPr>
            <p:spPr>
              <a:xfrm>
                <a:off x="2071670" y="2143116"/>
                <a:ext cx="642942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Прямоугольник 113"/>
              <p:cNvSpPr/>
              <p:nvPr/>
            </p:nvSpPr>
            <p:spPr>
              <a:xfrm>
                <a:off x="3071802" y="2143116"/>
                <a:ext cx="928694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5" name="Прямая соединительная линия 114"/>
              <p:cNvCxnSpPr/>
              <p:nvPr/>
            </p:nvCxnSpPr>
            <p:spPr>
              <a:xfrm rot="5400000">
                <a:off x="2751125" y="2820983"/>
                <a:ext cx="135732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3071802" y="2643182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</a:t>
                </a:r>
                <a:endParaRPr lang="ru-RU" dirty="0"/>
              </a:p>
            </p:txBody>
          </p:sp>
          <p:cxnSp>
            <p:nvCxnSpPr>
              <p:cNvPr id="117" name="Прямая соединительная линия 116"/>
              <p:cNvCxnSpPr/>
              <p:nvPr/>
            </p:nvCxnSpPr>
            <p:spPr>
              <a:xfrm>
                <a:off x="2714612" y="3357562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>
                <a:off x="2714612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3643306" y="214311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3571868" y="3143248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2214546" y="2643182"/>
                <a:ext cx="4195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KC</a:t>
                </a:r>
                <a:endParaRPr lang="ru-RU" dirty="0"/>
              </a:p>
            </p:txBody>
          </p:sp>
          <p:cxnSp>
            <p:nvCxnSpPr>
              <p:cNvPr id="144" name="Прямая соединительная линия 143"/>
              <p:cNvCxnSpPr/>
              <p:nvPr/>
            </p:nvCxnSpPr>
            <p:spPr>
              <a:xfrm>
                <a:off x="1500166" y="2428868"/>
                <a:ext cx="57150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Прямая соединительная линия 144"/>
              <p:cNvCxnSpPr/>
              <p:nvPr/>
            </p:nvCxnSpPr>
            <p:spPr>
              <a:xfrm>
                <a:off x="4000496" y="242728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Прямая соединительная линия 145"/>
              <p:cNvCxnSpPr/>
              <p:nvPr/>
            </p:nvCxnSpPr>
            <p:spPr>
              <a:xfrm rot="5400000">
                <a:off x="1536679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/>
              <p:cNvCxnSpPr/>
              <p:nvPr/>
            </p:nvCxnSpPr>
            <p:spPr>
              <a:xfrm rot="5400000">
                <a:off x="3965571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>
                <a:off x="1785918" y="1928802"/>
                <a:ext cx="2428892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Box 105"/>
            <p:cNvSpPr txBox="1"/>
            <p:nvPr/>
          </p:nvSpPr>
          <p:spPr>
            <a:xfrm>
              <a:off x="6313860" y="4929198"/>
              <a:ext cx="258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J</a:t>
              </a:r>
              <a:endParaRPr lang="ru-RU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286512" y="592933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K</a:t>
              </a:r>
              <a:endParaRPr lang="ru-RU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500694" y="5929330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yk</a:t>
              </a:r>
              <a:endParaRPr lang="ru-RU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572132" y="5000636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yJ</a:t>
              </a:r>
              <a:endParaRPr lang="ru-RU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429124" y="5072074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</p:grpSp>
      <p:sp>
        <p:nvSpPr>
          <p:cNvPr id="150" name="TextBox 149"/>
          <p:cNvSpPr txBox="1"/>
          <p:nvPr/>
        </p:nvSpPr>
        <p:spPr>
          <a:xfrm>
            <a:off x="3786182" y="285728"/>
            <a:ext cx="50006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Смотрим, что нам нужно подать на входы </a:t>
            </a:r>
            <a:r>
              <a:rPr lang="en-GB" dirty="0" smtClean="0"/>
              <a:t>yJ </a:t>
            </a:r>
            <a:r>
              <a:rPr lang="ru-RU" dirty="0" smtClean="0"/>
              <a:t>и </a:t>
            </a:r>
            <a:r>
              <a:rPr lang="en-GB" dirty="0" err="1" smtClean="0"/>
              <a:t>yK</a:t>
            </a:r>
            <a:r>
              <a:rPr lang="ru-RU" dirty="0" smtClean="0"/>
              <a:t>, чтобы триггер однозначно перешел в «0». Т.к. при 00 триггер переходит в «0», т.е. какие сигналы мы должны подать </a:t>
            </a:r>
            <a:r>
              <a:rPr lang="en-GB" dirty="0" smtClean="0"/>
              <a:t>JK</a:t>
            </a:r>
            <a:r>
              <a:rPr lang="ru-RU" dirty="0" smtClean="0"/>
              <a:t>-триггеру, чтобы он переключился однозначно в «0». </a:t>
            </a:r>
          </a:p>
          <a:p>
            <a:pPr algn="just"/>
            <a:r>
              <a:rPr lang="ru-RU" dirty="0" smtClean="0"/>
              <a:t>В </a:t>
            </a:r>
            <a:r>
              <a:rPr lang="en-GB" dirty="0" smtClean="0"/>
              <a:t>JK</a:t>
            </a:r>
            <a:r>
              <a:rPr lang="ru-RU" dirty="0" smtClean="0"/>
              <a:t> – триггере в режиме сброса на выходе 00. И неважно, в каком он был состоянии. Это сигналы </a:t>
            </a:r>
          </a:p>
          <a:p>
            <a:pPr algn="just"/>
            <a:r>
              <a:rPr lang="en-GB" dirty="0" smtClean="0"/>
              <a:t>J=</a:t>
            </a:r>
            <a:r>
              <a:rPr lang="ru-RU" dirty="0" smtClean="0"/>
              <a:t>«0», К=«1».</a:t>
            </a:r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714348" y="285728"/>
            <a:ext cx="2571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Строим ТИ такой схемы:</a:t>
            </a:r>
            <a:endParaRPr lang="ru-RU" dirty="0"/>
          </a:p>
        </p:txBody>
      </p:sp>
      <p:sp>
        <p:nvSpPr>
          <p:cNvPr id="152" name="TextBox 151"/>
          <p:cNvSpPr txBox="1"/>
          <p:nvPr/>
        </p:nvSpPr>
        <p:spPr>
          <a:xfrm>
            <a:off x="357158" y="2571744"/>
            <a:ext cx="8358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Теперь триггер необходимо установить в «1», т.к. </a:t>
            </a:r>
            <a:r>
              <a:rPr lang="en-GB" dirty="0" smtClean="0"/>
              <a:t>D</a:t>
            </a:r>
            <a:r>
              <a:rPr lang="ru-RU" dirty="0" smtClean="0"/>
              <a:t> – триггер работает в этом режиме. Ищем подобное в </a:t>
            </a:r>
            <a:r>
              <a:rPr lang="en-GB" dirty="0" smtClean="0"/>
              <a:t>JK</a:t>
            </a:r>
            <a:r>
              <a:rPr lang="kk-KZ" dirty="0" smtClean="0"/>
              <a:t>- триггере, это режим установки. Т.е. Неважно, в каком состоянии был триггер, на выходе он получит </a:t>
            </a:r>
            <a:r>
              <a:rPr lang="ru-RU" dirty="0" smtClean="0"/>
              <a:t>«1».</a:t>
            </a:r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428596" y="3500438"/>
            <a:ext cx="459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Минимизируем ТИ, составляем карту Карно.</a:t>
            </a:r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857224" y="3857628"/>
            <a:ext cx="2071702" cy="1083712"/>
            <a:chOff x="857224" y="3857628"/>
            <a:chExt cx="2071702" cy="1083712"/>
          </a:xfrm>
        </p:grpSpPr>
        <p:cxnSp>
          <p:nvCxnSpPr>
            <p:cNvPr id="156" name="Прямая соединительная линия 155"/>
            <p:cNvCxnSpPr/>
            <p:nvPr/>
          </p:nvCxnSpPr>
          <p:spPr>
            <a:xfrm>
              <a:off x="857224" y="4214818"/>
              <a:ext cx="20002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 rot="5400000">
              <a:off x="1143770" y="4429132"/>
              <a:ext cx="99933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 rot="5400000">
              <a:off x="1786712" y="4429132"/>
              <a:ext cx="99933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 rot="5400000">
              <a:off x="2358216" y="4357694"/>
              <a:ext cx="99933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857224" y="3857628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D/Q(t)</a:t>
              </a:r>
              <a:endParaRPr lang="ru-RU" dirty="0"/>
            </a:p>
          </p:txBody>
        </p: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928662" y="4572008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>
            <a:xfrm>
              <a:off x="1000100" y="4927610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/>
            <p:cNvSpPr txBox="1"/>
            <p:nvPr/>
          </p:nvSpPr>
          <p:spPr>
            <a:xfrm>
              <a:off x="1785918" y="385762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428860" y="385762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42976" y="421481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42976" y="4572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785918" y="4572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28860" y="4572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1643042" y="4572008"/>
              <a:ext cx="1214446" cy="357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3571868" y="3929066"/>
            <a:ext cx="7729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yJ </a:t>
            </a:r>
            <a:r>
              <a:rPr lang="en-GB" dirty="0" smtClean="0"/>
              <a:t>=K</a:t>
            </a:r>
          </a:p>
          <a:p>
            <a:endParaRPr lang="en-GB" dirty="0" smtClean="0"/>
          </a:p>
          <a:p>
            <a:r>
              <a:rPr lang="en-GB" dirty="0" err="1" smtClean="0"/>
              <a:t>yK</a:t>
            </a:r>
            <a:r>
              <a:rPr lang="en-GB" dirty="0" smtClean="0"/>
              <a:t> = D</a:t>
            </a:r>
            <a:endParaRPr lang="ru-RU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4071934" y="45005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357818" y="3429000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Т.о схема выглядит следующим образом.</a:t>
            </a:r>
          </a:p>
          <a:p>
            <a:r>
              <a:rPr lang="ru-RU" dirty="0" smtClean="0"/>
              <a:t>(ОС не потребовалась)</a:t>
            </a:r>
            <a:endParaRPr lang="ru-RU" dirty="0"/>
          </a:p>
        </p:txBody>
      </p:sp>
      <p:grpSp>
        <p:nvGrpSpPr>
          <p:cNvPr id="70" name="Группа 69"/>
          <p:cNvGrpSpPr/>
          <p:nvPr/>
        </p:nvGrpSpPr>
        <p:grpSpPr>
          <a:xfrm>
            <a:off x="5000628" y="4714884"/>
            <a:ext cx="3643338" cy="1500198"/>
            <a:chOff x="5000628" y="4714884"/>
            <a:chExt cx="3643338" cy="1500198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5286380" y="4714884"/>
              <a:ext cx="3357586" cy="1500198"/>
              <a:chOff x="5286380" y="4857760"/>
              <a:chExt cx="3357586" cy="1500198"/>
            </a:xfrm>
          </p:grpSpPr>
          <p:sp>
            <p:nvSpPr>
              <p:cNvPr id="50" name="Прямоугольник 49"/>
              <p:cNvSpPr/>
              <p:nvPr/>
            </p:nvSpPr>
            <p:spPr>
              <a:xfrm>
                <a:off x="6429388" y="4857760"/>
                <a:ext cx="1643074" cy="150019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5857884" y="5214950"/>
                <a:ext cx="57150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>
                <a:off x="5857884" y="6072206"/>
                <a:ext cx="57150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rot="5400000">
                <a:off x="6180149" y="5607065"/>
                <a:ext cx="150019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6429388" y="5000636"/>
                <a:ext cx="258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J</a:t>
                </a:r>
                <a:endParaRPr lang="ru-RU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6429388" y="5857892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</a:t>
                </a:r>
                <a:endParaRPr lang="ru-RU" dirty="0"/>
              </a:p>
            </p:txBody>
          </p:sp>
          <p:cxnSp>
            <p:nvCxnSpPr>
              <p:cNvPr id="59" name="Прямая соединительная линия 58"/>
              <p:cNvCxnSpPr/>
              <p:nvPr/>
            </p:nvCxnSpPr>
            <p:spPr>
              <a:xfrm rot="5400000" flipH="1" flipV="1">
                <a:off x="5429256" y="5643578"/>
                <a:ext cx="857256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5286380" y="5643578"/>
                <a:ext cx="57150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8072462" y="5214950"/>
                <a:ext cx="57150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7715272" y="5072074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572396" y="5929330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6357950" y="6000768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000628" y="5286388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142852"/>
            <a:ext cx="440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Преобразование </a:t>
            </a:r>
            <a:r>
              <a:rPr lang="en-GB" b="1" dirty="0" smtClean="0"/>
              <a:t>RS</a:t>
            </a:r>
            <a:r>
              <a:rPr lang="en-GB" b="1" dirty="0" smtClean="0"/>
              <a:t> </a:t>
            </a:r>
            <a:r>
              <a:rPr lang="ru-RU" b="1" dirty="0" smtClean="0"/>
              <a:t>– триггер в </a:t>
            </a:r>
            <a:r>
              <a:rPr lang="en-GB" b="1" dirty="0" smtClean="0"/>
              <a:t>T</a:t>
            </a:r>
            <a:r>
              <a:rPr lang="ru-RU" b="1" dirty="0" smtClean="0"/>
              <a:t> </a:t>
            </a:r>
            <a:r>
              <a:rPr lang="ru-RU" b="1" dirty="0" smtClean="0"/>
              <a:t>- триггер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00826" y="142852"/>
            <a:ext cx="74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RS</a:t>
            </a:r>
            <a:r>
              <a:rPr lang="en-GB" b="1" dirty="0" smtClean="0"/>
              <a:t>→</a:t>
            </a:r>
            <a:r>
              <a:rPr lang="en-GB" b="1" dirty="0" smtClean="0"/>
              <a:t>T</a:t>
            </a:r>
            <a:endParaRPr lang="ru-RU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42910" y="642918"/>
            <a:ext cx="3071834" cy="1583778"/>
            <a:chOff x="4643438" y="4714884"/>
            <a:chExt cx="3071834" cy="1583778"/>
          </a:xfrm>
        </p:grpSpPr>
        <p:grpSp>
          <p:nvGrpSpPr>
            <p:cNvPr id="5" name="Группа 133"/>
            <p:cNvGrpSpPr/>
            <p:nvPr/>
          </p:nvGrpSpPr>
          <p:grpSpPr>
            <a:xfrm>
              <a:off x="4929190" y="4714884"/>
              <a:ext cx="2786082" cy="1583778"/>
              <a:chOff x="1714480" y="1928802"/>
              <a:chExt cx="2786082" cy="1583778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2071670" y="2143116"/>
                <a:ext cx="642942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3071802" y="2143116"/>
                <a:ext cx="928694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3" name="Прямая соединительная линия 12"/>
              <p:cNvCxnSpPr/>
              <p:nvPr/>
            </p:nvCxnSpPr>
            <p:spPr>
              <a:xfrm rot="5400000">
                <a:off x="2751125" y="2820983"/>
                <a:ext cx="135732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071802" y="2643182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</a:t>
                </a:r>
                <a:endParaRPr lang="ru-RU" dirty="0"/>
              </a:p>
            </p:txBody>
          </p: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2714612" y="3357562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2714612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3643306" y="214311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571868" y="3143248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214546" y="2643182"/>
                <a:ext cx="4195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KC</a:t>
                </a:r>
                <a:endParaRPr lang="ru-RU" dirty="0"/>
              </a:p>
            </p:txBody>
          </p:sp>
          <p:cxnSp>
            <p:nvCxnSpPr>
              <p:cNvPr id="20" name="Прямая соединительная линия 19"/>
              <p:cNvCxnSpPr>
                <a:stCxn id="25" idx="2"/>
              </p:cNvCxnSpPr>
              <p:nvPr/>
            </p:nvCxnSpPr>
            <p:spPr>
              <a:xfrm rot="10800000" flipH="1" flipV="1">
                <a:off x="1714480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4000496" y="242728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36679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965571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1785918" y="1928802"/>
                <a:ext cx="2428892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/>
            <p:cNvSpPr txBox="1"/>
            <p:nvPr/>
          </p:nvSpPr>
          <p:spPr>
            <a:xfrm>
              <a:off x="6313860" y="4929198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286512" y="5929330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00694" y="5929330"/>
              <a:ext cx="394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yS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72132" y="5000636"/>
              <a:ext cx="413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yR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43438" y="592933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</p:grpSp>
      <p:sp>
        <p:nvSpPr>
          <p:cNvPr id="25" name="Овал 24"/>
          <p:cNvSpPr/>
          <p:nvPr/>
        </p:nvSpPr>
        <p:spPr>
          <a:xfrm>
            <a:off x="928662" y="1071546"/>
            <a:ext cx="142876" cy="1428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928662" y="207167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4071934" y="785794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+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3" name="Прямая соединительная линия 32"/>
          <p:cNvCxnSpPr/>
          <p:nvPr/>
        </p:nvCxnSpPr>
        <p:spPr>
          <a:xfrm>
            <a:off x="3929058" y="2643182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929058" y="1927214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000496" y="3357562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357686" y="428604"/>
            <a:ext cx="163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</a:t>
            </a:r>
            <a:r>
              <a:rPr lang="en-GB" dirty="0" smtClean="0"/>
              <a:t>RS</a:t>
            </a:r>
            <a:r>
              <a:rPr lang="ru-RU" dirty="0" smtClean="0"/>
              <a:t>-триггера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6786578" y="416462"/>
            <a:ext cx="162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</a:t>
            </a:r>
            <a:r>
              <a:rPr lang="en-GB" dirty="0" smtClean="0"/>
              <a:t>T - </a:t>
            </a:r>
            <a:r>
              <a:rPr lang="ru-RU" dirty="0" smtClean="0"/>
              <a:t>триггера</a:t>
            </a:r>
            <a:endParaRPr lang="ru-RU" dirty="0"/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/>
        </p:nvGraphicFramePr>
        <p:xfrm>
          <a:off x="6552565" y="785794"/>
          <a:ext cx="204786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71504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0" name="Прямая соединительная линия 39"/>
          <p:cNvCxnSpPr/>
          <p:nvPr/>
        </p:nvCxnSpPr>
        <p:spPr>
          <a:xfrm>
            <a:off x="6338251" y="1928802"/>
            <a:ext cx="25717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286644" y="2711432"/>
            <a:ext cx="73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КС</a:t>
            </a:r>
            <a:endParaRPr lang="ru-RU" dirty="0"/>
          </a:p>
        </p:txBody>
      </p:sp>
      <p:graphicFrame>
        <p:nvGraphicFramePr>
          <p:cNvPr id="43" name="Таблица 42"/>
          <p:cNvGraphicFramePr>
            <a:graphicFrameLocks noGrp="1"/>
          </p:cNvGraphicFramePr>
          <p:nvPr/>
        </p:nvGraphicFramePr>
        <p:xfrm>
          <a:off x="6643702" y="3071810"/>
          <a:ext cx="221457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28"/>
                <a:gridCol w="571504"/>
                <a:gridCol w="571504"/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yR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yS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57159" y="2357430"/>
            <a:ext cx="3571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Смотрим особенности Т – триггера. Если на Т=«0», то триггер должен быть в режиме хранения. </a:t>
            </a:r>
          </a:p>
          <a:p>
            <a:pPr algn="just"/>
            <a:r>
              <a:rPr lang="ru-RU" dirty="0" smtClean="0"/>
              <a:t>Как же обеспечить режим хранения у </a:t>
            </a:r>
            <a:r>
              <a:rPr lang="en-GB" dirty="0" smtClean="0"/>
              <a:t>RS</a:t>
            </a:r>
            <a:r>
              <a:rPr lang="ru-RU" dirty="0" smtClean="0"/>
              <a:t> – триггера?</a:t>
            </a:r>
          </a:p>
          <a:p>
            <a:pPr algn="just"/>
            <a:r>
              <a:rPr lang="ru-RU" dirty="0" smtClean="0"/>
              <a:t>Это на </a:t>
            </a:r>
            <a:r>
              <a:rPr lang="en-GB" dirty="0" smtClean="0"/>
              <a:t>R=</a:t>
            </a:r>
            <a:r>
              <a:rPr lang="ru-RU" dirty="0" smtClean="0"/>
              <a:t>«0»,</a:t>
            </a:r>
            <a:r>
              <a:rPr lang="en-GB" dirty="0" smtClean="0"/>
              <a:t> S</a:t>
            </a:r>
            <a:r>
              <a:rPr lang="ru-RU" dirty="0" smtClean="0"/>
              <a:t>=«0».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7158" y="4286256"/>
            <a:ext cx="6072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Далее смотрим, у Т-триггера идет режим инверсии, а у </a:t>
            </a:r>
            <a:r>
              <a:rPr lang="en-GB" dirty="0" smtClean="0"/>
              <a:t>RS – </a:t>
            </a:r>
            <a:r>
              <a:rPr lang="ru-RU" dirty="0" smtClean="0"/>
              <a:t>триггера режима инверсии нет. Т.е. если триггер в «0», то он должен стать «1». Ищем, при каких условиях </a:t>
            </a:r>
            <a:r>
              <a:rPr lang="en-GB" dirty="0" smtClean="0"/>
              <a:t>RS</a:t>
            </a:r>
            <a:r>
              <a:rPr lang="ru-RU" dirty="0" smtClean="0"/>
              <a:t> – триггер установится в «1». Это режим установки</a:t>
            </a:r>
            <a:r>
              <a:rPr lang="ru-RU" dirty="0" smtClean="0"/>
              <a:t>.</a:t>
            </a:r>
          </a:p>
          <a:p>
            <a:pPr algn="just"/>
            <a:r>
              <a:rPr lang="en-GB" dirty="0" smtClean="0"/>
              <a:t>R=</a:t>
            </a:r>
            <a:r>
              <a:rPr lang="ru-RU" dirty="0" smtClean="0"/>
              <a:t>«0», </a:t>
            </a:r>
            <a:r>
              <a:rPr lang="en-GB" dirty="0" smtClean="0"/>
              <a:t>S=</a:t>
            </a:r>
            <a:r>
              <a:rPr lang="ru-RU" dirty="0" smtClean="0"/>
              <a:t>«1» → </a:t>
            </a:r>
            <a:r>
              <a:rPr lang="en-GB" dirty="0" err="1" smtClean="0"/>
              <a:t>yR</a:t>
            </a:r>
            <a:r>
              <a:rPr lang="en-GB" dirty="0" smtClean="0"/>
              <a:t>=</a:t>
            </a:r>
            <a:r>
              <a:rPr lang="ru-RU" dirty="0" smtClean="0"/>
              <a:t>«0»</a:t>
            </a:r>
            <a:r>
              <a:rPr lang="en-GB" dirty="0" smtClean="0"/>
              <a:t>, </a:t>
            </a:r>
            <a:r>
              <a:rPr lang="en-GB" dirty="0" err="1" smtClean="0"/>
              <a:t>yS</a:t>
            </a:r>
            <a:r>
              <a:rPr lang="en-GB" dirty="0" smtClean="0"/>
              <a:t>=</a:t>
            </a:r>
            <a:r>
              <a:rPr lang="ru-RU" dirty="0" smtClean="0"/>
              <a:t>«1» →Т=«1», </a:t>
            </a:r>
            <a:r>
              <a:rPr lang="en-GB" dirty="0" smtClean="0"/>
              <a:t>Q(t)</a:t>
            </a:r>
            <a:r>
              <a:rPr lang="ru-RU" dirty="0" smtClean="0"/>
              <a:t>=0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214290"/>
            <a:ext cx="73123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 Т=«1», </a:t>
            </a:r>
            <a:r>
              <a:rPr lang="en-GB" dirty="0" smtClean="0"/>
              <a:t>Q(t)=1 → </a:t>
            </a:r>
            <a:r>
              <a:rPr lang="en-GB" dirty="0" err="1" smtClean="0"/>
              <a:t>yR</a:t>
            </a:r>
            <a:r>
              <a:rPr lang="en-GB" dirty="0" smtClean="0"/>
              <a:t>=</a:t>
            </a:r>
            <a:r>
              <a:rPr lang="ru-RU" dirty="0" smtClean="0"/>
              <a:t>«1»</a:t>
            </a:r>
            <a:r>
              <a:rPr lang="en-GB" dirty="0" smtClean="0"/>
              <a:t>, </a:t>
            </a:r>
            <a:r>
              <a:rPr lang="en-GB" dirty="0" err="1" smtClean="0"/>
              <a:t>yS</a:t>
            </a:r>
            <a:r>
              <a:rPr lang="en-GB" dirty="0" smtClean="0"/>
              <a:t>=</a:t>
            </a:r>
            <a:r>
              <a:rPr lang="ru-RU" dirty="0" smtClean="0"/>
              <a:t>«1» - инверсия от предыдущей строчки.</a:t>
            </a:r>
          </a:p>
          <a:p>
            <a:endParaRPr lang="ru-RU" dirty="0" smtClean="0"/>
          </a:p>
          <a:p>
            <a:r>
              <a:rPr lang="ru-RU" dirty="0" smtClean="0"/>
              <a:t>Чертим схему: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72066" y="100010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Здесь появилась ОС, т.к. имеется режим инверсии, а </a:t>
            </a:r>
            <a:r>
              <a:rPr lang="en-GB" dirty="0" smtClean="0"/>
              <a:t>RS</a:t>
            </a:r>
            <a:r>
              <a:rPr lang="kk-KZ" dirty="0" smtClean="0"/>
              <a:t> –</a:t>
            </a:r>
            <a:r>
              <a:rPr lang="en-GB" dirty="0" smtClean="0"/>
              <a:t> </a:t>
            </a:r>
            <a:r>
              <a:rPr lang="kk-KZ" dirty="0" smtClean="0"/>
              <a:t>триггер не знает что такое инверсия</a:t>
            </a:r>
            <a:r>
              <a:rPr lang="ru-RU" dirty="0" smtClean="0"/>
              <a:t>. Он может либо сбросить, либо установить.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142976" y="1285860"/>
            <a:ext cx="2928958" cy="1583778"/>
            <a:chOff x="4786314" y="4714884"/>
            <a:chExt cx="2928958" cy="1583778"/>
          </a:xfrm>
        </p:grpSpPr>
        <p:grpSp>
          <p:nvGrpSpPr>
            <p:cNvPr id="8" name="Группа 133"/>
            <p:cNvGrpSpPr/>
            <p:nvPr/>
          </p:nvGrpSpPr>
          <p:grpSpPr>
            <a:xfrm>
              <a:off x="5143504" y="4714884"/>
              <a:ext cx="2571768" cy="1583778"/>
              <a:chOff x="1928794" y="1928802"/>
              <a:chExt cx="2571768" cy="1583778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071802" y="2143116"/>
                <a:ext cx="928694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6" name="Прямая соединительная линия 15"/>
              <p:cNvCxnSpPr/>
              <p:nvPr/>
            </p:nvCxnSpPr>
            <p:spPr>
              <a:xfrm rot="5400000">
                <a:off x="2751125" y="2820983"/>
                <a:ext cx="135732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714612" y="3357562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2714612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3643306" y="214311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571868" y="3143248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1928794" y="2285992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4000496" y="242728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5400000">
                <a:off x="1786712" y="2142322"/>
                <a:ext cx="285752" cy="1588"/>
              </a:xfrm>
              <a:prstGeom prst="line">
                <a:avLst/>
              </a:prstGeom>
              <a:ln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5400000">
                <a:off x="3965571" y="2178041"/>
                <a:ext cx="500066" cy="1588"/>
              </a:xfrm>
              <a:prstGeom prst="line">
                <a:avLst/>
              </a:prstGeom>
              <a:ln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1928794" y="1928802"/>
                <a:ext cx="2286016" cy="1588"/>
              </a:xfrm>
              <a:prstGeom prst="line">
                <a:avLst/>
              </a:prstGeom>
              <a:ln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>
              <a:off x="6313860" y="4929198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86512" y="5929330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86314" y="521495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785918" y="2500306"/>
            <a:ext cx="500066" cy="428628"/>
            <a:chOff x="4929190" y="4143380"/>
            <a:chExt cx="500066" cy="428628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4929190" y="4143380"/>
              <a:ext cx="500066" cy="42862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29190" y="4143380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1785918" y="1571612"/>
            <a:ext cx="500066" cy="428628"/>
            <a:chOff x="4929190" y="4143380"/>
            <a:chExt cx="500066" cy="428628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4929190" y="4143380"/>
              <a:ext cx="500066" cy="42862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29190" y="4143380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</p:grpSp>
      <p:cxnSp>
        <p:nvCxnSpPr>
          <p:cNvPr id="36" name="Прямая соединительная линия 35"/>
          <p:cNvCxnSpPr/>
          <p:nvPr/>
        </p:nvCxnSpPr>
        <p:spPr>
          <a:xfrm>
            <a:off x="1500166" y="1928802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500166" y="2571744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500166" y="2857496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1179489" y="2249479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1358084" y="2999578"/>
            <a:ext cx="285752" cy="158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500166" y="3143248"/>
            <a:ext cx="2286016" cy="158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3107521" y="2464587"/>
            <a:ext cx="1357322" cy="158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3786182" y="1785926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1714480" y="2857496"/>
            <a:ext cx="71438" cy="714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4546" y="142852"/>
            <a:ext cx="4416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Преобразование </a:t>
            </a:r>
            <a:r>
              <a:rPr lang="en-US" b="1" dirty="0" smtClean="0"/>
              <a:t>JK</a:t>
            </a:r>
            <a:r>
              <a:rPr lang="en-GB" b="1" dirty="0" smtClean="0"/>
              <a:t> </a:t>
            </a:r>
            <a:r>
              <a:rPr lang="ru-RU" b="1" dirty="0" smtClean="0"/>
              <a:t>– </a:t>
            </a:r>
            <a:r>
              <a:rPr lang="ru-RU" b="1" dirty="0" smtClean="0"/>
              <a:t>триггер</a:t>
            </a:r>
            <a:r>
              <a:rPr lang="ru-RU" b="1" dirty="0" smtClean="0"/>
              <a:t>а</a:t>
            </a:r>
            <a:r>
              <a:rPr lang="ru-RU" b="1" dirty="0" smtClean="0"/>
              <a:t> </a:t>
            </a:r>
            <a:r>
              <a:rPr lang="ru-RU" b="1" dirty="0" smtClean="0"/>
              <a:t>в </a:t>
            </a:r>
            <a:r>
              <a:rPr lang="en-GB" b="1" dirty="0" smtClean="0"/>
              <a:t>T</a:t>
            </a:r>
            <a:r>
              <a:rPr lang="ru-RU" b="1" dirty="0" smtClean="0"/>
              <a:t> </a:t>
            </a:r>
            <a:r>
              <a:rPr lang="ru-RU" b="1" dirty="0" smtClean="0"/>
              <a:t>- триггер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647631" y="14285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J</a:t>
            </a:r>
            <a:r>
              <a:rPr lang="en-GB" b="1" dirty="0" smtClean="0"/>
              <a:t>K</a:t>
            </a:r>
            <a:r>
              <a:rPr lang="en-GB" b="1" dirty="0" smtClean="0"/>
              <a:t>→</a:t>
            </a:r>
            <a:r>
              <a:rPr lang="en-GB" b="1" dirty="0" smtClean="0"/>
              <a:t>T</a:t>
            </a:r>
            <a:endParaRPr lang="ru-RU" b="1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642910" y="642918"/>
            <a:ext cx="3071834" cy="1583778"/>
            <a:chOff x="4643438" y="4714884"/>
            <a:chExt cx="3071834" cy="1583778"/>
          </a:xfrm>
        </p:grpSpPr>
        <p:grpSp>
          <p:nvGrpSpPr>
            <p:cNvPr id="7" name="Группа 133"/>
            <p:cNvGrpSpPr/>
            <p:nvPr/>
          </p:nvGrpSpPr>
          <p:grpSpPr>
            <a:xfrm>
              <a:off x="4929190" y="4714884"/>
              <a:ext cx="2786082" cy="1583778"/>
              <a:chOff x="1714480" y="1928802"/>
              <a:chExt cx="2786082" cy="1583778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2071670" y="2143116"/>
                <a:ext cx="642942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3071802" y="2143116"/>
                <a:ext cx="928694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5" name="Прямая соединительная линия 14"/>
              <p:cNvCxnSpPr/>
              <p:nvPr/>
            </p:nvCxnSpPr>
            <p:spPr>
              <a:xfrm rot="5400000">
                <a:off x="2751125" y="2820983"/>
                <a:ext cx="135732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3071802" y="2643182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</a:t>
                </a:r>
                <a:endParaRPr lang="ru-RU" dirty="0"/>
              </a:p>
            </p:txBody>
          </p: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714612" y="3357562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714612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3643306" y="214311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571868" y="3143248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214546" y="2643182"/>
                <a:ext cx="4195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KC</a:t>
                </a:r>
                <a:endParaRPr lang="ru-RU" dirty="0"/>
              </a:p>
            </p:txBody>
          </p:sp>
          <p:cxnSp>
            <p:nvCxnSpPr>
              <p:cNvPr id="22" name="Прямая соединительная линия 21"/>
              <p:cNvCxnSpPr/>
              <p:nvPr/>
            </p:nvCxnSpPr>
            <p:spPr>
              <a:xfrm rot="10800000" flipH="1" flipV="1">
                <a:off x="1714480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4000496" y="242728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1536679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5400000">
                <a:off x="3965571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1785918" y="1928802"/>
                <a:ext cx="2428892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6313860" y="4929198"/>
              <a:ext cx="258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J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86512" y="592933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K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0694" y="5929330"/>
              <a:ext cx="409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yK</a:t>
              </a:r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72132" y="5000636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yJ</a:t>
              </a:r>
              <a:endParaRPr lang="ru-R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43438" y="592933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</p:grpSp>
      <p:cxnSp>
        <p:nvCxnSpPr>
          <p:cNvPr id="27" name="Прямая соединительная линия 26"/>
          <p:cNvCxnSpPr/>
          <p:nvPr/>
        </p:nvCxnSpPr>
        <p:spPr>
          <a:xfrm>
            <a:off x="928662" y="207167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642910" y="2948960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J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9" name="Прямая соединительная линия 28"/>
          <p:cNvCxnSpPr/>
          <p:nvPr/>
        </p:nvCxnSpPr>
        <p:spPr>
          <a:xfrm>
            <a:off x="500034" y="4856172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00034" y="4070354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71472" y="5572140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28662" y="2500306"/>
            <a:ext cx="1410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-триггера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4163071" y="559338"/>
            <a:ext cx="162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</a:t>
            </a:r>
            <a:r>
              <a:rPr lang="en-GB" dirty="0" smtClean="0"/>
              <a:t>T - </a:t>
            </a:r>
            <a:r>
              <a:rPr lang="ru-RU" dirty="0" smtClean="0"/>
              <a:t>триггера</a:t>
            </a:r>
            <a:endParaRPr lang="ru-RU" dirty="0"/>
          </a:p>
        </p:txBody>
      </p:sp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3929058" y="928670"/>
          <a:ext cx="204786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71504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072330" y="496854"/>
            <a:ext cx="73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КС</a:t>
            </a:r>
            <a:endParaRPr lang="ru-RU" dirty="0"/>
          </a:p>
        </p:txBody>
      </p:sp>
      <p:graphicFrame>
        <p:nvGraphicFramePr>
          <p:cNvPr id="39" name="Таблица 38"/>
          <p:cNvGraphicFramePr>
            <a:graphicFrameLocks noGrp="1"/>
          </p:cNvGraphicFramePr>
          <p:nvPr/>
        </p:nvGraphicFramePr>
        <p:xfrm>
          <a:off x="6429388" y="857232"/>
          <a:ext cx="2214578" cy="2392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28"/>
                <a:gridCol w="571504"/>
                <a:gridCol w="571504"/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yJ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yK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</a:p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</a:p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</a:p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</a:p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000364" y="3286124"/>
            <a:ext cx="58579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Триггер в режиме хранения </a:t>
            </a:r>
            <a:r>
              <a:rPr lang="en-GB" dirty="0" smtClean="0"/>
              <a:t>(J= </a:t>
            </a:r>
            <a:r>
              <a:rPr lang="ru-RU" dirty="0" smtClean="0"/>
              <a:t>«0», </a:t>
            </a:r>
            <a:r>
              <a:rPr lang="en-GB" dirty="0" smtClean="0"/>
              <a:t>K=</a:t>
            </a:r>
            <a:r>
              <a:rPr lang="ru-RU" dirty="0" smtClean="0"/>
              <a:t>«0»</a:t>
            </a:r>
            <a:r>
              <a:rPr lang="en-GB" dirty="0" smtClean="0"/>
              <a:t>)</a:t>
            </a:r>
            <a:endParaRPr lang="ru-RU" dirty="0" smtClean="0"/>
          </a:p>
          <a:p>
            <a:pPr algn="just"/>
            <a:r>
              <a:rPr lang="ru-RU" dirty="0" smtClean="0"/>
              <a:t>Режим инверсии. Можем поступить как с </a:t>
            </a:r>
            <a:r>
              <a:rPr lang="en-GB" dirty="0" smtClean="0"/>
              <a:t>RS</a:t>
            </a:r>
            <a:r>
              <a:rPr lang="ru-RU" dirty="0" smtClean="0"/>
              <a:t> – триггером. Т.е. найти строчку (у нас  в ТИ КС </a:t>
            </a:r>
            <a:r>
              <a:rPr lang="en-GB" dirty="0" smtClean="0"/>
              <a:t>Q(t)=</a:t>
            </a:r>
            <a:r>
              <a:rPr lang="ru-RU" dirty="0" smtClean="0"/>
              <a:t>«0», а нам нужно найти «1»), это режим установки (</a:t>
            </a:r>
            <a:r>
              <a:rPr lang="en-GB" dirty="0" smtClean="0"/>
              <a:t>J</a:t>
            </a:r>
            <a:r>
              <a:rPr lang="en-GB" dirty="0" smtClean="0"/>
              <a:t>=</a:t>
            </a:r>
            <a:r>
              <a:rPr lang="ru-RU" dirty="0" smtClean="0"/>
              <a:t>«1», </a:t>
            </a:r>
            <a:r>
              <a:rPr lang="en-GB" dirty="0" smtClean="0"/>
              <a:t>K=</a:t>
            </a:r>
            <a:r>
              <a:rPr lang="ru-RU" dirty="0" smtClean="0"/>
              <a:t>«0</a:t>
            </a:r>
            <a:r>
              <a:rPr lang="ru-RU" dirty="0" smtClean="0"/>
              <a:t>»). И там, где триггер сбрасывается в «0» (</a:t>
            </a:r>
            <a:r>
              <a:rPr lang="en-GB" dirty="0" smtClean="0"/>
              <a:t>J= </a:t>
            </a:r>
            <a:r>
              <a:rPr lang="ru-RU" dirty="0" smtClean="0"/>
              <a:t>«0», </a:t>
            </a:r>
            <a:r>
              <a:rPr lang="en-GB" dirty="0" smtClean="0"/>
              <a:t>yJ=</a:t>
            </a:r>
            <a:r>
              <a:rPr lang="ru-RU" dirty="0" smtClean="0"/>
              <a:t>«0»; </a:t>
            </a:r>
            <a:r>
              <a:rPr lang="en-GB" dirty="0" smtClean="0"/>
              <a:t>K</a:t>
            </a:r>
            <a:r>
              <a:rPr lang="en-GB" dirty="0" smtClean="0"/>
              <a:t>=</a:t>
            </a:r>
            <a:r>
              <a:rPr lang="ru-RU" dirty="0" smtClean="0"/>
              <a:t>«0</a:t>
            </a:r>
            <a:r>
              <a:rPr lang="ru-RU" dirty="0" smtClean="0"/>
              <a:t>», </a:t>
            </a:r>
            <a:r>
              <a:rPr lang="en-GB" dirty="0" err="1" smtClean="0"/>
              <a:t>yK</a:t>
            </a:r>
            <a:r>
              <a:rPr lang="en-GB" dirty="0" smtClean="0"/>
              <a:t>=</a:t>
            </a:r>
            <a:r>
              <a:rPr lang="ru-RU" dirty="0" smtClean="0"/>
              <a:t>«1»).</a:t>
            </a:r>
          </a:p>
          <a:p>
            <a:pPr algn="just"/>
            <a:r>
              <a:rPr lang="ru-RU" dirty="0" smtClean="0"/>
              <a:t>А можно использовать уже заложенный режим (</a:t>
            </a:r>
            <a:r>
              <a:rPr lang="ru-RU" dirty="0" err="1" smtClean="0"/>
              <a:t>режим</a:t>
            </a:r>
            <a:r>
              <a:rPr lang="ru-RU" dirty="0" smtClean="0"/>
              <a:t> инверсии </a:t>
            </a:r>
            <a:r>
              <a:rPr lang="en-GB" dirty="0" smtClean="0"/>
              <a:t>JK</a:t>
            </a:r>
            <a:r>
              <a:rPr lang="ru-RU" dirty="0" smtClean="0"/>
              <a:t> - триггера). В данном случае мы можем выбрать 2-а варианта.</a:t>
            </a:r>
          </a:p>
          <a:p>
            <a:pPr algn="just"/>
            <a:r>
              <a:rPr lang="en-GB" dirty="0" smtClean="0"/>
              <a:t>yJ </a:t>
            </a:r>
            <a:r>
              <a:rPr lang="ru-RU" dirty="0" smtClean="0"/>
              <a:t>и </a:t>
            </a:r>
            <a:r>
              <a:rPr lang="en-GB" dirty="0" err="1" smtClean="0"/>
              <a:t>yK</a:t>
            </a:r>
            <a:r>
              <a:rPr lang="ru-RU" dirty="0" smtClean="0"/>
              <a:t> («1» на этих выходах) зависят только от Т, а от </a:t>
            </a:r>
            <a:r>
              <a:rPr lang="en-US" dirty="0" smtClean="0"/>
              <a:t> Q(t) </a:t>
            </a:r>
            <a:r>
              <a:rPr lang="ru-RU" dirty="0" smtClean="0"/>
              <a:t>не зависят.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Сигнал Т идет на </a:t>
            </a:r>
            <a:r>
              <a:rPr lang="en-GB" dirty="0" smtClean="0"/>
              <a:t>J</a:t>
            </a:r>
            <a:r>
              <a:rPr lang="ru-RU" dirty="0" smtClean="0"/>
              <a:t> и </a:t>
            </a:r>
            <a:r>
              <a:rPr lang="en-GB" dirty="0" smtClean="0"/>
              <a:t>K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В </a:t>
            </a:r>
            <a:r>
              <a:rPr lang="en-GB" dirty="0" smtClean="0"/>
              <a:t>JK</a:t>
            </a:r>
            <a:r>
              <a:rPr lang="ru-RU" dirty="0" smtClean="0"/>
              <a:t> – триггере есть такой режим, как инверсия, поэтому дополнительную схему вводить не нужно.</a:t>
            </a:r>
            <a:endParaRPr lang="ru-RU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571472" y="1285860"/>
            <a:ext cx="2571768" cy="1369464"/>
            <a:chOff x="1500166" y="1285860"/>
            <a:chExt cx="2571768" cy="1369464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500166" y="1285860"/>
              <a:ext cx="2571768" cy="1369464"/>
              <a:chOff x="5143504" y="4929198"/>
              <a:chExt cx="2571768" cy="1369464"/>
            </a:xfrm>
          </p:grpSpPr>
          <p:grpSp>
            <p:nvGrpSpPr>
              <p:cNvPr id="6" name="Группа 133"/>
              <p:cNvGrpSpPr/>
              <p:nvPr/>
            </p:nvGrpSpPr>
            <p:grpSpPr>
              <a:xfrm>
                <a:off x="5929322" y="4929198"/>
                <a:ext cx="1785950" cy="1369464"/>
                <a:chOff x="2714612" y="2143116"/>
                <a:chExt cx="1785950" cy="1369464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3071802" y="2143116"/>
                  <a:ext cx="928694" cy="135732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 rot="5400000">
                  <a:off x="2751125" y="2820983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TextBox 14"/>
                <p:cNvSpPr txBox="1"/>
                <p:nvPr/>
              </p:nvSpPr>
              <p:spPr>
                <a:xfrm>
                  <a:off x="3071802" y="2643182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2714612" y="3357562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>
                  <a:off x="2714612" y="242886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3643306" y="2143116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71868" y="3143248"/>
                  <a:ext cx="4122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TT</a:t>
                  </a:r>
                  <a:endParaRPr lang="ru-RU" dirty="0"/>
                </a:p>
              </p:txBody>
            </p: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5400000">
                  <a:off x="2251059" y="2892421"/>
                  <a:ext cx="92869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>
                  <a:off x="4000496" y="242728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/>
              <p:cNvSpPr txBox="1"/>
              <p:nvPr/>
            </p:nvSpPr>
            <p:spPr>
              <a:xfrm>
                <a:off x="6313860" y="4929198"/>
                <a:ext cx="258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J</a:t>
                </a:r>
                <a:endParaRPr lang="ru-RU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286512" y="5929330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</a:t>
                </a:r>
                <a:endParaRPr lang="ru-RU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143504" y="542926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</a:t>
                </a:r>
                <a:endParaRPr lang="ru-RU" dirty="0"/>
              </a:p>
            </p:txBody>
          </p:sp>
        </p:grp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785918" y="2000240"/>
              <a:ext cx="50006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286116" y="1071546"/>
            <a:ext cx="5286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Теперь, когда мы изучили преобразования триггеров, можно изобрести свой собственный триггер.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7158" y="2714620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Например </a:t>
            </a:r>
            <a:r>
              <a:rPr lang="en-GB" b="1" dirty="0" smtClean="0"/>
              <a:t>RD</a:t>
            </a:r>
            <a:r>
              <a:rPr lang="ru-RU" b="1" dirty="0" smtClean="0"/>
              <a:t> – триггер</a:t>
            </a:r>
            <a:r>
              <a:rPr lang="ru-RU" dirty="0" smtClean="0"/>
              <a:t>. Но его изобретают на основе уже имеющихся. Логично предположить, что на основе </a:t>
            </a:r>
            <a:r>
              <a:rPr lang="en-GB" dirty="0" smtClean="0"/>
              <a:t>D</a:t>
            </a:r>
            <a:r>
              <a:rPr lang="ru-RU" dirty="0" smtClean="0"/>
              <a:t> – триггера. Т.е. наша задача </a:t>
            </a:r>
          </a:p>
          <a:p>
            <a:pPr algn="just"/>
            <a:r>
              <a:rPr lang="ru-RU" b="1" dirty="0" smtClean="0"/>
              <a:t>преобразовать </a:t>
            </a:r>
            <a:r>
              <a:rPr lang="en-GB" b="1" dirty="0" smtClean="0"/>
              <a:t>D-&gt;RD</a:t>
            </a:r>
            <a:r>
              <a:rPr lang="ru-RU" b="1" dirty="0" smtClean="0"/>
              <a:t> триггер:</a:t>
            </a:r>
            <a:endParaRPr lang="ru-RU" dirty="0"/>
          </a:p>
        </p:txBody>
      </p:sp>
      <p:grpSp>
        <p:nvGrpSpPr>
          <p:cNvPr id="57" name="Группа 56"/>
          <p:cNvGrpSpPr/>
          <p:nvPr/>
        </p:nvGrpSpPr>
        <p:grpSpPr>
          <a:xfrm>
            <a:off x="1000100" y="3857628"/>
            <a:ext cx="2786082" cy="1369464"/>
            <a:chOff x="1214414" y="4071942"/>
            <a:chExt cx="2786082" cy="1369464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214414" y="4071942"/>
              <a:ext cx="2786082" cy="1369464"/>
              <a:chOff x="4929190" y="4929198"/>
              <a:chExt cx="2786082" cy="1369464"/>
            </a:xfrm>
          </p:grpSpPr>
          <p:grpSp>
            <p:nvGrpSpPr>
              <p:cNvPr id="33" name="Группа 133"/>
              <p:cNvGrpSpPr/>
              <p:nvPr/>
            </p:nvGrpSpPr>
            <p:grpSpPr>
              <a:xfrm>
                <a:off x="4929190" y="4929198"/>
                <a:ext cx="2786082" cy="1369464"/>
                <a:chOff x="1714480" y="2143116"/>
                <a:chExt cx="2786082" cy="1369464"/>
              </a:xfrm>
            </p:grpSpPr>
            <p:sp>
              <p:nvSpPr>
                <p:cNvPr id="39" name="Прямоугольник 38"/>
                <p:cNvSpPr/>
                <p:nvPr/>
              </p:nvSpPr>
              <p:spPr>
                <a:xfrm>
                  <a:off x="2071670" y="2143116"/>
                  <a:ext cx="642942" cy="135732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0" name="Прямоугольник 39"/>
                <p:cNvSpPr/>
                <p:nvPr/>
              </p:nvSpPr>
              <p:spPr>
                <a:xfrm>
                  <a:off x="3071802" y="2143116"/>
                  <a:ext cx="928694" cy="135732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41" name="Прямая соединительная линия 40"/>
                <p:cNvCxnSpPr/>
                <p:nvPr/>
              </p:nvCxnSpPr>
              <p:spPr>
                <a:xfrm rot="5400000">
                  <a:off x="2751125" y="2820983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/>
                <p:cNvSpPr txBox="1"/>
                <p:nvPr/>
              </p:nvSpPr>
              <p:spPr>
                <a:xfrm>
                  <a:off x="3071802" y="2643182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44" name="Прямая соединительная линия 43"/>
                <p:cNvCxnSpPr/>
                <p:nvPr/>
              </p:nvCxnSpPr>
              <p:spPr>
                <a:xfrm>
                  <a:off x="2714612" y="242886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3643306" y="2143116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571868" y="3143248"/>
                  <a:ext cx="4122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TT</a:t>
                  </a:r>
                  <a:endParaRPr lang="ru-RU" dirty="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2214546" y="2643182"/>
                  <a:ext cx="419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KC</a:t>
                  </a:r>
                  <a:endParaRPr lang="ru-RU" dirty="0"/>
                </a:p>
              </p:txBody>
            </p: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10800000" flipH="1" flipV="1">
                  <a:off x="1714480" y="242886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/>
                <p:cNvCxnSpPr/>
                <p:nvPr/>
              </p:nvCxnSpPr>
              <p:spPr>
                <a:xfrm>
                  <a:off x="4000496" y="242728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TextBox 33"/>
              <p:cNvSpPr txBox="1"/>
              <p:nvPr/>
            </p:nvSpPr>
            <p:spPr>
              <a:xfrm>
                <a:off x="6313860" y="4929198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</a:t>
                </a:r>
                <a:endParaRPr lang="ru-RU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72132" y="5000636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err="1" smtClean="0"/>
                  <a:t>yD</a:t>
                </a:r>
                <a:endParaRPr lang="ru-RU" dirty="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547656" y="478632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530022" y="5072074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 rot="10800000" flipH="1" flipV="1">
              <a:off x="1214414" y="5000636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rot="10800000" flipH="1" flipV="1">
              <a:off x="1214414" y="528638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8" name="Таблица 57"/>
          <p:cNvGraphicFramePr>
            <a:graphicFrameLocks noGrp="1"/>
          </p:cNvGraphicFramePr>
          <p:nvPr/>
        </p:nvGraphicFramePr>
        <p:xfrm>
          <a:off x="5000628" y="3714752"/>
          <a:ext cx="204786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71504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500306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357166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dirty="0" smtClean="0"/>
              <a:t>Т</a:t>
            </a:r>
            <a:r>
              <a:rPr lang="ru-RU" dirty="0" smtClean="0"/>
              <a:t>.</a:t>
            </a:r>
            <a:r>
              <a:rPr lang="kk-KZ" dirty="0" smtClean="0"/>
              <a:t>к</a:t>
            </a:r>
            <a:r>
              <a:rPr lang="kk-KZ" dirty="0" smtClean="0"/>
              <a:t>.</a:t>
            </a:r>
            <a:r>
              <a:rPr lang="kk-KZ" dirty="0" smtClean="0"/>
              <a:t> триггер изобретаем для себя, то логично предположить, какой сигнал будет приоритетней. Очевидно, что сигнал </a:t>
            </a:r>
            <a:r>
              <a:rPr lang="en-GB" dirty="0" smtClean="0"/>
              <a:t>R</a:t>
            </a:r>
            <a:r>
              <a:rPr lang="ru-RU" dirty="0" smtClean="0"/>
              <a:t> имеет больший приоритет, чем сигнал </a:t>
            </a:r>
            <a:r>
              <a:rPr lang="en-GB" dirty="0" smtClean="0"/>
              <a:t>D</a:t>
            </a:r>
            <a:r>
              <a:rPr lang="ru-RU" dirty="0" smtClean="0"/>
              <a:t>. Хотя можно сделать и по другому.</a:t>
            </a:r>
          </a:p>
          <a:p>
            <a:pPr algn="just"/>
            <a:endParaRPr lang="ru-RU" dirty="0" smtClean="0"/>
          </a:p>
          <a:p>
            <a:pPr marL="342900" indent="-342900" algn="just">
              <a:buAutoNum type="arabicParenR"/>
            </a:pPr>
            <a:r>
              <a:rPr lang="ru-RU" dirty="0" smtClean="0"/>
              <a:t>Предположим, пока </a:t>
            </a:r>
            <a:r>
              <a:rPr lang="en-GB" dirty="0" smtClean="0"/>
              <a:t>R=</a:t>
            </a:r>
            <a:r>
              <a:rPr lang="ru-RU" dirty="0" smtClean="0"/>
              <a:t>«0», триггер работает как обычно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Когда </a:t>
            </a:r>
            <a:r>
              <a:rPr lang="en-GB" dirty="0" smtClean="0"/>
              <a:t>R=</a:t>
            </a:r>
            <a:r>
              <a:rPr lang="ru-RU" dirty="0" smtClean="0"/>
              <a:t>«1», триггер </a:t>
            </a:r>
            <a:r>
              <a:rPr lang="ru-RU" dirty="0" smtClean="0"/>
              <a:t>д</a:t>
            </a:r>
            <a:r>
              <a:rPr lang="ru-RU" dirty="0" smtClean="0"/>
              <a:t>олжен быть сброшен.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28926" y="2143116"/>
            <a:ext cx="191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Рисуем ТИ для КС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786050" y="2500306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43504" y="2071678"/>
            <a:ext cx="371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Итак, что мы должны подать на </a:t>
            </a:r>
            <a:r>
              <a:rPr lang="en-GB" dirty="0" smtClean="0"/>
              <a:t>D</a:t>
            </a:r>
            <a:r>
              <a:rPr lang="ru-RU" dirty="0" smtClean="0"/>
              <a:t>, если мы находимся в режиме работы. </a:t>
            </a:r>
          </a:p>
          <a:p>
            <a:pPr algn="just"/>
            <a:r>
              <a:rPr lang="ru-RU" dirty="0" smtClean="0"/>
              <a:t>Если </a:t>
            </a:r>
            <a:r>
              <a:rPr lang="en-GB" dirty="0" smtClean="0"/>
              <a:t>D=</a:t>
            </a:r>
            <a:r>
              <a:rPr lang="ru-RU" dirty="0" smtClean="0"/>
              <a:t>«0», то </a:t>
            </a:r>
            <a:r>
              <a:rPr lang="en-GB" dirty="0" err="1" smtClean="0"/>
              <a:t>yD</a:t>
            </a:r>
            <a:r>
              <a:rPr lang="ru-RU" dirty="0" smtClean="0"/>
              <a:t>=«0» (триггер должен перейти в состояние «0»). Если </a:t>
            </a:r>
            <a:r>
              <a:rPr lang="en-GB" dirty="0" smtClean="0"/>
              <a:t>D=</a:t>
            </a:r>
            <a:r>
              <a:rPr lang="ru-RU" dirty="0" smtClean="0"/>
              <a:t>«1», то триггер перейдет в состояние «1» (</a:t>
            </a:r>
            <a:r>
              <a:rPr lang="en-GB" dirty="0" err="1" smtClean="0"/>
              <a:t>yD</a:t>
            </a:r>
            <a:r>
              <a:rPr lang="en-GB" dirty="0" smtClean="0"/>
              <a:t>=</a:t>
            </a:r>
            <a:r>
              <a:rPr lang="ru-RU" dirty="0" smtClean="0"/>
              <a:t>«1»). </a:t>
            </a:r>
          </a:p>
          <a:p>
            <a:pPr algn="just"/>
            <a:r>
              <a:rPr lang="ru-RU" dirty="0" smtClean="0"/>
              <a:t>Если </a:t>
            </a:r>
            <a:r>
              <a:rPr lang="en-GB" dirty="0" smtClean="0"/>
              <a:t>R=</a:t>
            </a:r>
            <a:r>
              <a:rPr lang="ru-RU" dirty="0" smtClean="0"/>
              <a:t>«1», то триггер сбрасывается в «0»</a:t>
            </a:r>
            <a:r>
              <a:rPr lang="ru-RU" dirty="0" smtClean="0"/>
              <a:t> (</a:t>
            </a:r>
            <a:r>
              <a:rPr lang="en-GB" dirty="0" err="1" smtClean="0"/>
              <a:t>yD</a:t>
            </a:r>
            <a:r>
              <a:rPr lang="en-GB" dirty="0" smtClean="0"/>
              <a:t>=</a:t>
            </a:r>
            <a:r>
              <a:rPr lang="ru-RU" dirty="0" smtClean="0"/>
              <a:t>«0»). </a:t>
            </a:r>
            <a:endParaRPr lang="ru-RU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14290"/>
            <a:ext cx="333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Минимизируем картами Карно:</a:t>
            </a:r>
            <a:endParaRPr lang="ru-RU" dirty="0"/>
          </a:p>
        </p:txBody>
      </p:sp>
      <p:grpSp>
        <p:nvGrpSpPr>
          <p:cNvPr id="6" name="Группа 32"/>
          <p:cNvGrpSpPr/>
          <p:nvPr/>
        </p:nvGrpSpPr>
        <p:grpSpPr>
          <a:xfrm>
            <a:off x="428596" y="928670"/>
            <a:ext cx="2143140" cy="1857388"/>
            <a:chOff x="642910" y="4643446"/>
            <a:chExt cx="2143140" cy="1857388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42910" y="4643446"/>
              <a:ext cx="2143140" cy="1857388"/>
              <a:chOff x="785786" y="3857628"/>
              <a:chExt cx="2143140" cy="1857388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857224" y="4214818"/>
                <a:ext cx="200026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rot="5400000">
                <a:off x="750861" y="4822041"/>
                <a:ext cx="178515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>
                <a:off x="1393803" y="4822041"/>
                <a:ext cx="178515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5400000">
                <a:off x="1929588" y="4786322"/>
                <a:ext cx="1856594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785786" y="3857628"/>
                <a:ext cx="915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RD/Q(t</a:t>
                </a:r>
                <a:r>
                  <a:rPr lang="en-GB" dirty="0" smtClean="0"/>
                  <a:t>)</a:t>
                </a:r>
                <a:endParaRPr lang="ru-RU" dirty="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928662" y="4572008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000100" y="4927610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1785918" y="385762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0</a:t>
                </a:r>
                <a:endParaRPr lang="ru-RU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28860" y="385762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71538" y="421481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0</a:t>
                </a:r>
                <a:r>
                  <a:rPr lang="ru-RU" dirty="0" smtClean="0"/>
                  <a:t>  0</a:t>
                </a:r>
                <a:endParaRPr lang="ru-RU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071538" y="457200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  </a:t>
                </a:r>
                <a:r>
                  <a:rPr lang="en-GB" dirty="0" smtClean="0"/>
                  <a:t>1</a:t>
                </a:r>
                <a:endParaRPr lang="ru-RU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785918" y="457200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428860" y="457200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</p:grpSp>
        <p:cxnSp>
          <p:nvCxnSpPr>
            <p:cNvPr id="10" name="Прямая соединительная линия 9"/>
            <p:cNvCxnSpPr/>
            <p:nvPr/>
          </p:nvCxnSpPr>
          <p:spPr>
            <a:xfrm>
              <a:off x="785786" y="6070618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785786" y="6357958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928662" y="5715016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1  1</a:t>
              </a:r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8662" y="6072206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1  0</a:t>
              </a:r>
              <a:endParaRPr lang="ru-RU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500166" y="5286388"/>
              <a:ext cx="1214446" cy="5000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214414" y="3000372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yD</a:t>
            </a:r>
            <a:r>
              <a:rPr lang="en-GB" dirty="0" smtClean="0"/>
              <a:t>=RD</a:t>
            </a:r>
            <a:endParaRPr lang="ru-RU" dirty="0"/>
          </a:p>
        </p:txBody>
      </p:sp>
      <p:cxnSp>
        <p:nvCxnSpPr>
          <p:cNvPr id="30" name="Прямая соединительная линия 29"/>
          <p:cNvCxnSpPr>
            <a:stCxn id="28" idx="0"/>
          </p:cNvCxnSpPr>
          <p:nvPr/>
        </p:nvCxnSpPr>
        <p:spPr>
          <a:xfrm rot="16200000" flipH="1">
            <a:off x="1738753" y="2883357"/>
            <a:ext cx="1588" cy="235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286248" y="214290"/>
            <a:ext cx="3940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выглядит следующим образом:</a:t>
            </a:r>
          </a:p>
          <a:p>
            <a:r>
              <a:rPr lang="ru-RU" dirty="0" smtClean="0"/>
              <a:t>(как видим, ОС не понадобилась)</a:t>
            </a:r>
            <a:endParaRPr lang="ru-RU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4857752" y="1071546"/>
            <a:ext cx="3071834" cy="1440902"/>
            <a:chOff x="785786" y="928670"/>
            <a:chExt cx="3071834" cy="1440902"/>
          </a:xfrm>
        </p:grpSpPr>
        <p:grpSp>
          <p:nvGrpSpPr>
            <p:cNvPr id="34" name="Группа 4"/>
            <p:cNvGrpSpPr/>
            <p:nvPr/>
          </p:nvGrpSpPr>
          <p:grpSpPr>
            <a:xfrm>
              <a:off x="1071538" y="1000108"/>
              <a:ext cx="2786082" cy="1369464"/>
              <a:chOff x="4929190" y="4929198"/>
              <a:chExt cx="2786082" cy="1369464"/>
            </a:xfrm>
          </p:grpSpPr>
          <p:grpSp>
            <p:nvGrpSpPr>
              <p:cNvPr id="43" name="Группа 133"/>
              <p:cNvGrpSpPr/>
              <p:nvPr/>
            </p:nvGrpSpPr>
            <p:grpSpPr>
              <a:xfrm>
                <a:off x="4929190" y="4929198"/>
                <a:ext cx="2786082" cy="1369464"/>
                <a:chOff x="1714480" y="2143116"/>
                <a:chExt cx="2786082" cy="1369464"/>
              </a:xfrm>
            </p:grpSpPr>
            <p:sp>
              <p:nvSpPr>
                <p:cNvPr id="46" name="Прямоугольник 11"/>
                <p:cNvSpPr/>
                <p:nvPr/>
              </p:nvSpPr>
              <p:spPr>
                <a:xfrm>
                  <a:off x="3071802" y="2143116"/>
                  <a:ext cx="928694" cy="135732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 rot="5400000">
                  <a:off x="2751125" y="2820983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>
                  <a:off x="3071802" y="2643182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2714612" y="242886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TextBox 50"/>
                <p:cNvSpPr txBox="1"/>
                <p:nvPr/>
              </p:nvSpPr>
              <p:spPr>
                <a:xfrm>
                  <a:off x="3643306" y="2143116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3571868" y="3143248"/>
                  <a:ext cx="4122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TT</a:t>
                  </a:r>
                  <a:endParaRPr lang="ru-RU" dirty="0"/>
                </a:p>
              </p:txBody>
            </p:sp>
            <p:cxnSp>
              <p:nvCxnSpPr>
                <p:cNvPr id="53" name="Прямая соединительная линия 52"/>
                <p:cNvCxnSpPr/>
                <p:nvPr/>
              </p:nvCxnSpPr>
              <p:spPr>
                <a:xfrm rot="10800000" flipH="1" flipV="1">
                  <a:off x="1714480" y="2285992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>
                  <a:off x="4000496" y="242728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xtBox 43"/>
              <p:cNvSpPr txBox="1"/>
              <p:nvPr/>
            </p:nvSpPr>
            <p:spPr>
              <a:xfrm>
                <a:off x="6313860" y="4929198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</a:t>
                </a:r>
                <a:endParaRPr lang="ru-RU" dirty="0"/>
              </a:p>
            </p:txBody>
          </p:sp>
        </p:grpSp>
        <p:grpSp>
          <p:nvGrpSpPr>
            <p:cNvPr id="35" name="Группа 26"/>
            <p:cNvGrpSpPr/>
            <p:nvPr/>
          </p:nvGrpSpPr>
          <p:grpSpPr>
            <a:xfrm>
              <a:off x="1428728" y="1071546"/>
              <a:ext cx="642942" cy="428628"/>
              <a:chOff x="3643306" y="3071810"/>
              <a:chExt cx="642942" cy="428628"/>
            </a:xfrm>
          </p:grpSpPr>
          <p:sp>
            <p:nvSpPr>
              <p:cNvPr id="41" name="Прямоугольник 40"/>
              <p:cNvSpPr/>
              <p:nvPr/>
            </p:nvSpPr>
            <p:spPr>
              <a:xfrm>
                <a:off x="3643306" y="3071810"/>
                <a:ext cx="642942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643306" y="3071810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</p:grpSp>
        <p:cxnSp>
          <p:nvCxnSpPr>
            <p:cNvPr id="36" name="Прямая соединительная линия 35"/>
            <p:cNvCxnSpPr/>
            <p:nvPr/>
          </p:nvCxnSpPr>
          <p:spPr>
            <a:xfrm rot="10800000" flipH="1" flipV="1">
              <a:off x="1071538" y="135729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Овал 36"/>
            <p:cNvSpPr/>
            <p:nvPr/>
          </p:nvSpPr>
          <p:spPr>
            <a:xfrm>
              <a:off x="1357290" y="1285860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5786" y="928670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5786" y="121442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</a:t>
              </a:r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57158" y="3571876"/>
            <a:ext cx="8429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Мы говорили, что </a:t>
            </a:r>
            <a:r>
              <a:rPr lang="en-US" dirty="0" smtClean="0"/>
              <a:t>RS</a:t>
            </a:r>
            <a:r>
              <a:rPr lang="ru-RU" dirty="0" smtClean="0"/>
              <a:t> – триггер имеет запрещенный режим. Однако, не всегда это полезно. Иногда бывает разумнее «доопределить» режим. Поэтому попробуем преобразовать </a:t>
            </a:r>
            <a:r>
              <a:rPr lang="en-GB" dirty="0" smtClean="0"/>
              <a:t>RS</a:t>
            </a:r>
            <a:r>
              <a:rPr lang="ru-RU" dirty="0" smtClean="0"/>
              <a:t> – триггер к триггеру </a:t>
            </a:r>
            <a:r>
              <a:rPr lang="ru-RU" smtClean="0"/>
              <a:t>с определенным режимом.</a:t>
            </a:r>
            <a:endParaRPr lang="ru-RU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612" y="142852"/>
            <a:ext cx="3720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RS </a:t>
            </a:r>
            <a:r>
              <a:rPr lang="ru-RU" b="1" dirty="0" smtClean="0"/>
              <a:t> в </a:t>
            </a:r>
            <a:r>
              <a:rPr lang="en-GB" b="1" dirty="0" smtClean="0"/>
              <a:t>RS</a:t>
            </a:r>
            <a:r>
              <a:rPr lang="ru-RU" b="1" dirty="0" smtClean="0"/>
              <a:t> с определенным режимом</a:t>
            </a:r>
            <a:endParaRPr lang="ru-RU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928662" y="642918"/>
            <a:ext cx="2786082" cy="1583778"/>
            <a:chOff x="4929190" y="4714884"/>
            <a:chExt cx="2786082" cy="1583778"/>
          </a:xfrm>
        </p:grpSpPr>
        <p:grpSp>
          <p:nvGrpSpPr>
            <p:cNvPr id="6" name="Группа 133"/>
            <p:cNvGrpSpPr/>
            <p:nvPr/>
          </p:nvGrpSpPr>
          <p:grpSpPr>
            <a:xfrm>
              <a:off x="4929190" y="4714884"/>
              <a:ext cx="2786082" cy="1583778"/>
              <a:chOff x="1714480" y="1928802"/>
              <a:chExt cx="2786082" cy="1583778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2071670" y="2143116"/>
                <a:ext cx="642942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3071802" y="2143116"/>
                <a:ext cx="928694" cy="135732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4" name="Прямая соединительная линия 13"/>
              <p:cNvCxnSpPr/>
              <p:nvPr/>
            </p:nvCxnSpPr>
            <p:spPr>
              <a:xfrm rot="5400000">
                <a:off x="2751125" y="2820983"/>
                <a:ext cx="135732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3071802" y="2643182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</a:t>
                </a:r>
                <a:endParaRPr lang="ru-RU" dirty="0"/>
              </a:p>
            </p:txBody>
          </p:sp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2714612" y="3357562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714612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3643306" y="2143116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571868" y="3143248"/>
                <a:ext cx="412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TT</a:t>
                </a:r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214546" y="2643182"/>
                <a:ext cx="4195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KC</a:t>
                </a:r>
                <a:endParaRPr lang="ru-RU" dirty="0"/>
              </a:p>
            </p:txBody>
          </p:sp>
          <p:cxnSp>
            <p:nvCxnSpPr>
              <p:cNvPr id="21" name="Прямая соединительная линия 20"/>
              <p:cNvCxnSpPr/>
              <p:nvPr/>
            </p:nvCxnSpPr>
            <p:spPr>
              <a:xfrm rot="10800000" flipH="1" flipV="1">
                <a:off x="1714480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4000496" y="2427280"/>
                <a:ext cx="50006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1536679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3965571" y="2178041"/>
                <a:ext cx="500066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1785918" y="1928802"/>
                <a:ext cx="2428892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6313860" y="4929198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86512" y="5929330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00694" y="5929330"/>
              <a:ext cx="394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yS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72132" y="5000636"/>
              <a:ext cx="413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yR</a:t>
              </a:r>
              <a:endParaRPr lang="ru-RU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285852" y="92867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285852" y="185736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</a:t>
            </a:r>
            <a:endParaRPr lang="ru-RU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10800000" flipH="1" flipV="1">
            <a:off x="928662" y="207167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57620" y="642918"/>
            <a:ext cx="4929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dirty="0" smtClean="0"/>
              <a:t>Все делаем в тойже последовательности</a:t>
            </a:r>
            <a:r>
              <a:rPr lang="ru-RU" dirty="0" smtClean="0"/>
              <a:t>, что и предыдущих схемах. Имеем базовый </a:t>
            </a:r>
            <a:r>
              <a:rPr lang="en-GB" dirty="0" smtClean="0"/>
              <a:t>RS</a:t>
            </a:r>
            <a:r>
              <a:rPr lang="ru-RU" dirty="0" smtClean="0"/>
              <a:t> – триггер, на его входе КС с выходами </a:t>
            </a:r>
            <a:r>
              <a:rPr lang="en-GB" dirty="0" err="1" smtClean="0"/>
              <a:t>yR</a:t>
            </a:r>
            <a:r>
              <a:rPr lang="en-GB" dirty="0" smtClean="0"/>
              <a:t>    </a:t>
            </a:r>
            <a:r>
              <a:rPr lang="ru-RU" dirty="0" smtClean="0"/>
              <a:t>и </a:t>
            </a:r>
            <a:r>
              <a:rPr lang="en-GB" dirty="0" err="1" smtClean="0"/>
              <a:t>yS</a:t>
            </a:r>
            <a:r>
              <a:rPr lang="ru-RU" dirty="0" smtClean="0"/>
              <a:t>, входами </a:t>
            </a:r>
            <a:r>
              <a:rPr lang="en-US" dirty="0" smtClean="0"/>
              <a:t>R </a:t>
            </a:r>
            <a:r>
              <a:rPr lang="ru-RU" dirty="0" smtClean="0"/>
              <a:t>и </a:t>
            </a:r>
            <a:r>
              <a:rPr lang="en-US" dirty="0" smtClean="0"/>
              <a:t>S</a:t>
            </a:r>
            <a:r>
              <a:rPr lang="ru-RU" dirty="0" smtClean="0"/>
              <a:t> и возможно нам понадобится ОС.</a:t>
            </a: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28596" y="2786058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+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98278" y="2428868"/>
            <a:ext cx="2702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 </a:t>
            </a:r>
            <a:r>
              <a:rPr lang="en-GB" dirty="0" smtClean="0"/>
              <a:t>RS</a:t>
            </a:r>
            <a:r>
              <a:rPr lang="ru-RU" dirty="0" smtClean="0"/>
              <a:t>-триггера (простого)</a:t>
            </a:r>
            <a:endParaRPr lang="ru-RU" dirty="0"/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3000364" y="2786058"/>
          <a:ext cx="2500330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3280"/>
                <a:gridCol w="483934"/>
                <a:gridCol w="645246"/>
                <a:gridCol w="96787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r>
                        <a:rPr lang="ru-RU" baseline="0" dirty="0" smtClean="0"/>
                        <a:t>    1    0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r>
                        <a:rPr lang="ru-RU" baseline="0" dirty="0" smtClean="0"/>
                        <a:t>    1    1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000364" y="2143116"/>
            <a:ext cx="2141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ТИ </a:t>
            </a:r>
            <a:r>
              <a:rPr lang="en-GB" dirty="0" smtClean="0"/>
              <a:t>RS</a:t>
            </a:r>
            <a:r>
              <a:rPr lang="ru-RU" dirty="0" smtClean="0"/>
              <a:t>-триггера </a:t>
            </a:r>
          </a:p>
          <a:p>
            <a:pPr algn="ctr"/>
            <a:r>
              <a:rPr lang="ru-RU" dirty="0" smtClean="0"/>
              <a:t>(с </a:t>
            </a:r>
            <a:r>
              <a:rPr lang="ru-RU" dirty="0" err="1" smtClean="0"/>
              <a:t>опред</a:t>
            </a:r>
            <a:r>
              <a:rPr lang="ru-RU" dirty="0" smtClean="0"/>
              <a:t>. режимом)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071934" y="6072206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сброс</a:t>
            </a:r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4500562" y="6357958"/>
            <a:ext cx="941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установка</a:t>
            </a:r>
            <a:endParaRPr lang="ru-RU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5143504" y="6072206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хранение</a:t>
            </a:r>
            <a:endParaRPr lang="ru-RU" sz="14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5400000">
            <a:off x="4714876" y="6143644"/>
            <a:ext cx="35719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0800000" flipV="1">
            <a:off x="4357686" y="6072206"/>
            <a:ext cx="308011" cy="153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357818" y="6072206"/>
            <a:ext cx="14287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500694" y="1857364"/>
            <a:ext cx="32861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«Особый режим» </a:t>
            </a:r>
            <a:r>
              <a:rPr lang="en-GB" sz="1600" dirty="0" smtClean="0"/>
              <a:t>RS</a:t>
            </a:r>
            <a:r>
              <a:rPr lang="ru-RU" sz="1600" dirty="0" smtClean="0"/>
              <a:t> – триггера – это ТИ без запрещенного режима. Вместо запрещенного режима устанавливаем свой режим. Инверсию делать не будем, т.к. это скажется на </a:t>
            </a:r>
            <a:r>
              <a:rPr lang="en-GB" sz="1600" dirty="0" smtClean="0"/>
              <a:t>JK</a:t>
            </a:r>
            <a:r>
              <a:rPr lang="ru-RU" sz="1600" dirty="0" smtClean="0"/>
              <a:t> – триггере. Можем сделать приоритет по сбросу. Т.е. если одновременно подано сброс и установка, то триггер может сбрасывать. А можем сделать, чтобы триггер оставался в режиме хранения. Можем выбрать любой из 3-х вариантов. Например выберем режим с приоритетом по установке. Т.е. если подано одновременно </a:t>
            </a:r>
            <a:r>
              <a:rPr lang="en-GB" sz="1600" dirty="0" smtClean="0"/>
              <a:t>R </a:t>
            </a:r>
            <a:r>
              <a:rPr lang="ru-RU" sz="1600" dirty="0" smtClean="0"/>
              <a:t>и </a:t>
            </a:r>
            <a:r>
              <a:rPr lang="en-GB" sz="1600" dirty="0" smtClean="0"/>
              <a:t>S</a:t>
            </a:r>
            <a:r>
              <a:rPr lang="ru-RU" sz="1600" dirty="0" smtClean="0"/>
              <a:t> (</a:t>
            </a:r>
            <a:r>
              <a:rPr lang="en-GB" sz="1600" dirty="0" smtClean="0"/>
              <a:t>R=</a:t>
            </a:r>
            <a:r>
              <a:rPr lang="ru-RU" sz="1600" dirty="0" smtClean="0"/>
              <a:t>«1»,</a:t>
            </a:r>
            <a:r>
              <a:rPr lang="en-GB" sz="1600" dirty="0" smtClean="0"/>
              <a:t> S=</a:t>
            </a:r>
            <a:r>
              <a:rPr lang="ru-RU" sz="1600" dirty="0" smtClean="0"/>
              <a:t>«1»), то триггер будет установлен в «1».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214290"/>
            <a:ext cx="191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Рисуем ТИ для КС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1538" y="642918"/>
          <a:ext cx="2571768" cy="3332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4801"/>
                <a:gridCol w="497762"/>
                <a:gridCol w="663682"/>
                <a:gridCol w="995523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yR</a:t>
                      </a:r>
                      <a:r>
                        <a:rPr lang="en-GB" baseline="0" dirty="0" smtClean="0"/>
                        <a:t>     </a:t>
                      </a:r>
                      <a:r>
                        <a:rPr lang="en-GB" baseline="0" dirty="0" err="1" smtClean="0"/>
                        <a:t>yS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0        0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0        0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0        1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r>
                        <a:rPr lang="en-US" baseline="0" dirty="0" smtClean="0"/>
                        <a:t>        1</a:t>
                      </a:r>
                      <a:endParaRPr lang="ru-RU" dirty="0"/>
                    </a:p>
                  </a:txBody>
                  <a:tcPr/>
                </a:tc>
              </a:tr>
              <a:tr h="360378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       0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ru-RU" baseline="0" dirty="0" smtClean="0"/>
                        <a:t>        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r>
                        <a:rPr lang="ru-RU" baseline="0" dirty="0" smtClean="0"/>
                        <a:t>        1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r>
                        <a:rPr lang="ru-RU" baseline="0" dirty="0" smtClean="0"/>
                        <a:t>        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8992" y="1857364"/>
            <a:ext cx="955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Режим 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установки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0562" y="285728"/>
            <a:ext cx="37147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Режим хранения (осуществляется комбинациями 00) </a:t>
            </a:r>
            <a:r>
              <a:rPr lang="en-GB" dirty="0" smtClean="0"/>
              <a:t>R=</a:t>
            </a:r>
            <a:r>
              <a:rPr lang="ru-RU" dirty="0" smtClean="0"/>
              <a:t>«0», </a:t>
            </a:r>
            <a:r>
              <a:rPr lang="en-GB" dirty="0" smtClean="0"/>
              <a:t> S=</a:t>
            </a:r>
            <a:r>
              <a:rPr lang="ru-RU" dirty="0" smtClean="0"/>
              <a:t>«0»;</a:t>
            </a:r>
          </a:p>
          <a:p>
            <a:pPr algn="just"/>
            <a:r>
              <a:rPr lang="ru-RU" dirty="0" smtClean="0"/>
              <a:t>Режим установки</a:t>
            </a:r>
            <a:r>
              <a:rPr lang="ru-RU" dirty="0" smtClean="0"/>
              <a:t> (осуществляется комбинациями </a:t>
            </a:r>
            <a:r>
              <a:rPr lang="ru-RU" dirty="0" smtClean="0"/>
              <a:t>01) </a:t>
            </a:r>
            <a:r>
              <a:rPr lang="en-GB" dirty="0" smtClean="0"/>
              <a:t>R=</a:t>
            </a:r>
            <a:r>
              <a:rPr lang="ru-RU" dirty="0" smtClean="0"/>
              <a:t>«0», </a:t>
            </a:r>
            <a:r>
              <a:rPr lang="en-GB" dirty="0" smtClean="0"/>
              <a:t> S=</a:t>
            </a:r>
            <a:r>
              <a:rPr lang="ru-RU" dirty="0" smtClean="0"/>
              <a:t>«1»;</a:t>
            </a:r>
          </a:p>
          <a:p>
            <a:pPr algn="just"/>
            <a:r>
              <a:rPr lang="ru-RU" dirty="0" smtClean="0"/>
              <a:t>Режим сброса </a:t>
            </a:r>
            <a:r>
              <a:rPr lang="ru-RU" dirty="0" smtClean="0"/>
              <a:t>(осуществляется комбинациями </a:t>
            </a:r>
            <a:r>
              <a:rPr lang="ru-RU" dirty="0" smtClean="0"/>
              <a:t>00, на выходе будут нули) </a:t>
            </a:r>
            <a:r>
              <a:rPr lang="en-GB" dirty="0" smtClean="0"/>
              <a:t>R=</a:t>
            </a:r>
            <a:r>
              <a:rPr lang="ru-RU" dirty="0" smtClean="0"/>
              <a:t>«0», </a:t>
            </a:r>
            <a:r>
              <a:rPr lang="en-GB" dirty="0" smtClean="0"/>
              <a:t> S=</a:t>
            </a:r>
            <a:r>
              <a:rPr lang="ru-RU" dirty="0" smtClean="0"/>
              <a:t>«0</a:t>
            </a:r>
            <a:r>
              <a:rPr lang="ru-RU" dirty="0" smtClean="0"/>
              <a:t>»;</a:t>
            </a:r>
          </a:p>
          <a:p>
            <a:pPr algn="just"/>
            <a:r>
              <a:rPr lang="ru-RU" dirty="0" smtClean="0"/>
              <a:t>Режим установки (мы договорились, что будет режим установки) это комбинации 01,01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14348" y="4071942"/>
            <a:ext cx="4681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Минимизация и карта Карно для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</a:t>
            </a:r>
            <a:r>
              <a:rPr lang="ru-RU" b="1" dirty="0" smtClean="0"/>
              <a:t> </a:t>
            </a:r>
            <a:r>
              <a:rPr lang="en-GB" b="1" dirty="0" err="1" smtClean="0"/>
              <a:t>yR</a:t>
            </a:r>
            <a:r>
              <a:rPr lang="en-GB" b="1" dirty="0" smtClean="0"/>
              <a:t> </a:t>
            </a:r>
            <a:r>
              <a:rPr lang="ru-RU" dirty="0" smtClean="0"/>
              <a:t>и                                                         </a:t>
            </a:r>
            <a:r>
              <a:rPr lang="en-GB" b="1" dirty="0" err="1" smtClean="0"/>
              <a:t>yS</a:t>
            </a:r>
            <a:endParaRPr lang="ru-RU" b="1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714348" y="4643446"/>
            <a:ext cx="2071702" cy="1857388"/>
            <a:chOff x="714348" y="4643446"/>
            <a:chExt cx="2071702" cy="1857388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14348" y="4643446"/>
              <a:ext cx="2071702" cy="1857388"/>
              <a:chOff x="857224" y="3857628"/>
              <a:chExt cx="2071702" cy="1857388"/>
            </a:xfrm>
          </p:grpSpPr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857224" y="4214818"/>
                <a:ext cx="200026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rot="5400000">
                <a:off x="750861" y="4822041"/>
                <a:ext cx="178515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rot="5400000">
                <a:off x="1393803" y="4822041"/>
                <a:ext cx="178515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rot="5400000">
                <a:off x="1929588" y="4786322"/>
                <a:ext cx="1856594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857224" y="3857628"/>
                <a:ext cx="7906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D/Q(t)</a:t>
                </a:r>
                <a:endParaRPr lang="ru-RU" dirty="0"/>
              </a:p>
            </p:txBody>
          </p: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928662" y="4572008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000100" y="4927610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785918" y="385762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0</a:t>
                </a:r>
                <a:endParaRPr lang="ru-RU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428860" y="385762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071538" y="421481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0</a:t>
                </a:r>
                <a:r>
                  <a:rPr lang="ru-RU" dirty="0" smtClean="0"/>
                  <a:t>  0</a:t>
                </a:r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71538" y="4572008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  </a:t>
                </a:r>
                <a:r>
                  <a:rPr lang="en-GB" dirty="0" smtClean="0"/>
                  <a:t>1</a:t>
                </a:r>
                <a:endParaRPr lang="ru-RU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857356" y="521495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28860" y="521495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</p:grp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85786" y="6070618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785786" y="6357958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928662" y="5715016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1  1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28662" y="6072206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1  0</a:t>
              </a:r>
              <a:endParaRPr lang="ru-RU" dirty="0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1500166" y="6000768"/>
              <a:ext cx="1214446" cy="357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214810" y="4643446"/>
            <a:ext cx="2071702" cy="1857388"/>
            <a:chOff x="3000364" y="4643446"/>
            <a:chExt cx="2071702" cy="1857388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3000364" y="4643446"/>
              <a:ext cx="2071702" cy="1857388"/>
              <a:chOff x="714348" y="4643446"/>
              <a:chExt cx="2071702" cy="1857388"/>
            </a:xfrm>
          </p:grpSpPr>
          <p:grpSp>
            <p:nvGrpSpPr>
              <p:cNvPr id="34" name="Группа 8"/>
              <p:cNvGrpSpPr/>
              <p:nvPr/>
            </p:nvGrpSpPr>
            <p:grpSpPr>
              <a:xfrm>
                <a:off x="714348" y="4643446"/>
                <a:ext cx="2071702" cy="1857388"/>
                <a:chOff x="857224" y="3857628"/>
                <a:chExt cx="2071702" cy="1857388"/>
              </a:xfrm>
            </p:grpSpPr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>
                  <a:off x="857224" y="4214818"/>
                  <a:ext cx="200026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>
                <a:xfrm rot="5400000">
                  <a:off x="750861" y="4822041"/>
                  <a:ext cx="1785156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/>
                <p:cNvCxnSpPr/>
                <p:nvPr/>
              </p:nvCxnSpPr>
              <p:spPr>
                <a:xfrm rot="5400000">
                  <a:off x="1393803" y="4822041"/>
                  <a:ext cx="1785156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Прямая соединительная линия 42"/>
                <p:cNvCxnSpPr/>
                <p:nvPr/>
              </p:nvCxnSpPr>
              <p:spPr>
                <a:xfrm rot="5400000">
                  <a:off x="1929588" y="4786322"/>
                  <a:ext cx="1856594" cy="7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/>
                <p:cNvSpPr txBox="1"/>
                <p:nvPr/>
              </p:nvSpPr>
              <p:spPr>
                <a:xfrm>
                  <a:off x="857224" y="3857628"/>
                  <a:ext cx="7906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D/Q(t)</a:t>
                  </a:r>
                  <a:endParaRPr lang="ru-RU" dirty="0"/>
                </a:p>
              </p:txBody>
            </p:sp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>
                  <a:off x="928662" y="4572008"/>
                  <a:ext cx="192882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>
                  <a:off x="1000100" y="4927610"/>
                  <a:ext cx="192882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/>
                <p:cNvSpPr txBox="1"/>
                <p:nvPr/>
              </p:nvSpPr>
              <p:spPr>
                <a:xfrm>
                  <a:off x="1785918" y="385762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428860" y="385762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1071538" y="4214818"/>
                  <a:ext cx="52450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0</a:t>
                  </a:r>
                  <a:r>
                    <a:rPr lang="ru-RU" dirty="0" smtClean="0"/>
                    <a:t>  0</a:t>
                  </a:r>
                  <a:endParaRPr lang="ru-RU" dirty="0"/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1071538" y="4572008"/>
                  <a:ext cx="52450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0  </a:t>
                  </a:r>
                  <a:r>
                    <a:rPr lang="en-GB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1785918" y="457200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2428860" y="457200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1</a:t>
                  </a:r>
                  <a:endParaRPr lang="ru-RU" dirty="0"/>
                </a:p>
              </p:txBody>
            </p:sp>
          </p:grp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785786" y="6070618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>
                <a:off x="785786" y="6357958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928662" y="5715016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1  1</a:t>
                </a:r>
                <a:endParaRPr lang="ru-RU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28662" y="6072206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1  0</a:t>
                </a:r>
                <a:endParaRPr lang="ru-RU" dirty="0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1500166" y="5286388"/>
                <a:ext cx="1214446" cy="85725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3929058" y="57150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72000" y="57150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2857488" y="5286388"/>
            <a:ext cx="757130" cy="369332"/>
            <a:chOff x="2857488" y="5286388"/>
            <a:chExt cx="757130" cy="369332"/>
          </a:xfrm>
        </p:grpSpPr>
        <p:sp>
          <p:nvSpPr>
            <p:cNvPr id="56" name="TextBox 55"/>
            <p:cNvSpPr txBox="1"/>
            <p:nvPr/>
          </p:nvSpPr>
          <p:spPr>
            <a:xfrm>
              <a:off x="2857488" y="5286388"/>
              <a:ext cx="7571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yR</a:t>
              </a:r>
              <a:r>
                <a:rPr lang="en-GB" dirty="0" smtClean="0"/>
                <a:t>=RS</a:t>
              </a:r>
              <a:endParaRPr lang="ru-RU" dirty="0"/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>
              <a:off x="3357554" y="5286388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6500826" y="535782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yS</a:t>
            </a:r>
            <a:r>
              <a:rPr lang="en-GB" dirty="0" smtClean="0"/>
              <a:t>=S</a:t>
            </a:r>
            <a:endParaRPr lang="ru-RU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85728"/>
            <a:ext cx="4487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Тогда схема выглядит следующим образом:</a:t>
            </a:r>
            <a:endParaRPr lang="ru-RU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785786" y="928670"/>
            <a:ext cx="3071834" cy="1440902"/>
            <a:chOff x="785786" y="928670"/>
            <a:chExt cx="3071834" cy="1440902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071538" y="1000108"/>
              <a:ext cx="2786082" cy="1369464"/>
              <a:chOff x="4929190" y="4929198"/>
              <a:chExt cx="2786082" cy="1369464"/>
            </a:xfrm>
          </p:grpSpPr>
          <p:grpSp>
            <p:nvGrpSpPr>
              <p:cNvPr id="6" name="Группа 133"/>
              <p:cNvGrpSpPr/>
              <p:nvPr/>
            </p:nvGrpSpPr>
            <p:grpSpPr>
              <a:xfrm>
                <a:off x="4929190" y="4929198"/>
                <a:ext cx="2786082" cy="1369464"/>
                <a:chOff x="1714480" y="2143116"/>
                <a:chExt cx="2786082" cy="1369464"/>
              </a:xfrm>
            </p:grpSpPr>
            <p:sp>
              <p:nvSpPr>
                <p:cNvPr id="12" name="Прямоугольник 11"/>
                <p:cNvSpPr/>
                <p:nvPr/>
              </p:nvSpPr>
              <p:spPr>
                <a:xfrm>
                  <a:off x="3071802" y="2143116"/>
                  <a:ext cx="928694" cy="1357322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rot="5400000">
                  <a:off x="2751125" y="2820983"/>
                  <a:ext cx="135732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3071802" y="2643182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>
                  <a:off x="1857356" y="3357562"/>
                  <a:ext cx="121444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2714612" y="242886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3643306" y="2143116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571868" y="3143248"/>
                  <a:ext cx="4122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TT</a:t>
                  </a:r>
                  <a:endParaRPr lang="ru-RU" dirty="0"/>
                </a:p>
              </p:txBody>
            </p: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 rot="10800000" flipH="1" flipV="1">
                  <a:off x="1714480" y="2285992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>
                  <a:off x="4000496" y="2427280"/>
                  <a:ext cx="50006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/>
              <p:cNvSpPr txBox="1"/>
              <p:nvPr/>
            </p:nvSpPr>
            <p:spPr>
              <a:xfrm>
                <a:off x="6313860" y="4929198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</a:t>
                </a:r>
                <a:endParaRPr lang="ru-RU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286512" y="5929330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endParaRPr lang="ru-RU" dirty="0"/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1428728" y="1071546"/>
              <a:ext cx="642942" cy="428628"/>
              <a:chOff x="3643306" y="3071810"/>
              <a:chExt cx="642942" cy="42862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3643306" y="3071810"/>
                <a:ext cx="642942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643306" y="3071810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</p:grpSp>
        <p:cxnSp>
          <p:nvCxnSpPr>
            <p:cNvPr id="28" name="Прямая соединительная линия 27"/>
            <p:cNvCxnSpPr/>
            <p:nvPr/>
          </p:nvCxnSpPr>
          <p:spPr>
            <a:xfrm rot="10800000" flipH="1" flipV="1">
              <a:off x="1071538" y="135729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Овал 28"/>
            <p:cNvSpPr/>
            <p:nvPr/>
          </p:nvSpPr>
          <p:spPr>
            <a:xfrm>
              <a:off x="1357290" y="1285860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85786" y="92867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85786" y="1214422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</a:t>
              </a:r>
              <a:endParaRPr lang="ru-RU" dirty="0"/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 rot="5400000">
              <a:off x="786580" y="1785132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357158" y="2571744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Мы доопределили исключенное состояние. Следует сказать, что процедура преобразования триггеров в настоящий момент потеряла актуальность. Раньше, лет 20-30 назад, когда схемы появлялись из отдельных дискретных микросхем, там такая задача стояла. А теперь все цифровые схемы (ЦС) базируются на программируемых логических интегральных схемах (ПЛИС), а в ПЛИС используются как правило триггера типа </a:t>
            </a:r>
            <a:r>
              <a:rPr lang="en-GB" dirty="0" smtClean="0"/>
              <a:t>D</a:t>
            </a:r>
            <a:r>
              <a:rPr lang="ru-RU" dirty="0" smtClean="0"/>
              <a:t>. И поэтому все задачи преобразования сводятся из типа </a:t>
            </a:r>
            <a:r>
              <a:rPr lang="en-GB" dirty="0" smtClean="0"/>
              <a:t>D</a:t>
            </a:r>
            <a:r>
              <a:rPr lang="ru-RU" dirty="0" smtClean="0"/>
              <a:t> к нужному. Т.е. все триггера строятся на базе </a:t>
            </a:r>
            <a:r>
              <a:rPr lang="en-GB" dirty="0" smtClean="0"/>
              <a:t>D</a:t>
            </a:r>
            <a:r>
              <a:rPr lang="ru-RU" dirty="0" smtClean="0"/>
              <a:t> – триггера и например, такие преобразования как </a:t>
            </a:r>
            <a:r>
              <a:rPr lang="en-GB" dirty="0" smtClean="0"/>
              <a:t>JK-&gt;T</a:t>
            </a:r>
            <a:r>
              <a:rPr lang="ru-RU" dirty="0" smtClean="0"/>
              <a:t> смысла не имеют.</a:t>
            </a: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39900</TotalTime>
  <Words>3252</Words>
  <PresentationFormat>Экран (4:3)</PresentationFormat>
  <Paragraphs>944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199</cp:revision>
  <dcterms:created xsi:type="dcterms:W3CDTF">2024-11-01T06:20:59Z</dcterms:created>
  <dcterms:modified xsi:type="dcterms:W3CDTF">2025-01-01T11:40:40Z</dcterms:modified>
</cp:coreProperties>
</file>